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0392F35-12BF-4972-84F5-3BC0FFD33CE1}">
  <a:tblStyle styleId="{50392F35-12BF-4972-84F5-3BC0FFD33CE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fd1b0c105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gfd1b0c1054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01abf927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f01abf9272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01abf927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Our presentation is simply divided into three parts, first two, we will introduce the implementation and analysis of Dijkstra’s algorithm using different graph representation and the priority queue. then compare the CPU time of these two implementations.</a:t>
            </a:r>
            <a:endParaRPr/>
          </a:p>
        </p:txBody>
      </p:sp>
      <p:sp>
        <p:nvSpPr>
          <p:cNvPr id="180" name="Google Shape;180;gf01abf9272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f8e4ae4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 in the first setting, we use a naive way to get the vertex with minimum distance, a linear seach, which just simply scans the whole distance array. It loops V times. V is the number of vertices in a graph. For each neighbor of the minimum distance vertex, time taken for updating the distance is constant time and there will be maximum V neighbors. As shown here, we loop V times. Therefore, Time taken for each iteration of the loop is big O(V) and it loops total V-1 times.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7" name="Google Shape;187;gef8e4ae41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f8e4ae6d9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dk1"/>
                </a:solidFill>
              </a:rPr>
              <a:t>Thus, adding these three parts, total time complexity becomes O(V^2). We can see that its time complexity </a:t>
            </a:r>
            <a:r>
              <a:rPr lang="zh-CN"/>
              <a:t>has nothing to do with the number of edges.</a:t>
            </a:r>
            <a:endParaRPr/>
          </a:p>
        </p:txBody>
      </p:sp>
      <p:sp>
        <p:nvSpPr>
          <p:cNvPr id="202" name="Google Shape;202;gef8e4ae6d9_3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f8e4ae6d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f8e4ae6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f8e4ae6d9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f8e4ae6d9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f01abf927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f01abf927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 percentage shown is as per the total number of edges possible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f8e4ae6d9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f8e4ae6d9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Average wise Adjacency List is better as there is a significant smaller number of edges present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f8e4ae6d9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f8e4ae6d9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In conclusion, for a smaller number of edges, using the adjacency list would be better but however when faced with a larger number of edges, using the adjacency matrix would be better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f01abf927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f01abf9272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fd1b0c105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gfd1b0c1054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a3741c0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Good morning professors, </a:t>
            </a:r>
            <a:endParaRPr/>
          </a:p>
        </p:txBody>
      </p:sp>
      <p:sp>
        <p:nvSpPr>
          <p:cNvPr id="262" name="Google Shape;262;gea3741c0b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a3741c0b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We will present the project in three parts: from the implementation, time complexity to optimal s, finally, comparison against mergsort. </a:t>
            </a:r>
            <a:endParaRPr/>
          </a:p>
        </p:txBody>
      </p:sp>
      <p:sp>
        <p:nvSpPr>
          <p:cNvPr id="271" name="Google Shape;271;gea3741c0b5_4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a3741c0b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 implementation is quite straight forwad. For merge sort, we recursively partition until only one or no element left, then start merge the resulting two subarrys. as for the hybrid algorithm, </a:t>
            </a:r>
            <a:r>
              <a:rPr lang="zh-CN">
                <a:solidFill>
                  <a:schemeClr val="dk1"/>
                </a:solidFill>
              </a:rPr>
              <a:t>We just coarsen the leaves of the recursion. If the size of the array is less than the threshold value, which means subproblems become sufficiently small, we will use insertion sort. Here shows the recursion tree of the hybrid algorithm, which is similar to merge sort. But the depth of the trees is different, we have lg(n) minus lg(s), that is log(n/s). Obivously,from either the code or graph, the time complexity has two part. and We consider the complexity of the insertion part first.  </a:t>
            </a:r>
            <a:endParaRPr/>
          </a:p>
        </p:txBody>
      </p:sp>
      <p:sp>
        <p:nvSpPr>
          <p:cNvPr id="280" name="Google Shape;280;gea3741c0b5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a3741d7c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it is just the same as the insertion sort we have learnt in lecture. We can generalize these three cases into this polynomial equation with constants a, b, c, then substitute s for n. This is the time that sorting each list takes and we have n/s of those, thus, the time complexity of the insertion part is big theta n multiply s. (Note this is even for the worst case)</a:t>
            </a:r>
            <a:endParaRPr/>
          </a:p>
        </p:txBody>
      </p:sp>
      <p:sp>
        <p:nvSpPr>
          <p:cNvPr id="289" name="Google Shape;289;gea3741d7ca_3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a3741d7ca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 now we have n/s sorted sublists each of length s. As we mentioned before the depth of the tree is lg(n/s) and each level of the merge tree is linear time cn. as seen here the merge part. So putting it together, the merge sort takes time big theta cn multiply log n/s. Or we can use the method of backward substitution, which will give us the same answer. </a:t>
            </a:r>
            <a:endParaRPr/>
          </a:p>
        </p:txBody>
      </p:sp>
      <p:sp>
        <p:nvSpPr>
          <p:cNvPr id="307" name="Google Shape;307;gea3741d7ca_3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a3741d7ca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Eventually, we combine these two part together. n*logn/s is the dominant term and thus the running time of hybrid algorithom is big theta n* logn/s</a:t>
            </a:r>
            <a:endParaRPr/>
          </a:p>
        </p:txBody>
      </p:sp>
      <p:sp>
        <p:nvSpPr>
          <p:cNvPr id="323" name="Google Shape;323;gea3741d7ca_3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ea3741c0b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ea3741c0b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In order to find the optimal S we used the brute force method in order to find it. By running all the thresholds from 1 to 100, after which the program was ran 1000 times for each individual thresholds. We managed to find the optimal S value in which the array size n used was 131072 as shown by the code above.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a3741c0b5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ea3741c0b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Optimal S value choosen is 63 based on the fact that it has the shortest runtime of 10.88 miliseconds out all of the thresholds from 1 to 100.</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a3741c0b5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ea3741c0b5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Now by using a different input size of 16384, we can see that the threshold 63 is still relatively faster as compared to the other thresholds therefore the optimal S was chosen as 63</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a3741c0b5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a3741c0b5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f780a78bd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f780a78bd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a3741d7c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a3741d7c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a3741c0b5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a3741c0b5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ea3741c0b5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ea3741c0b5_4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780a78bd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f780a78bd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As shown by the subproblem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780a78b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f780a78b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780a78bd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780a78bd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780a78b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780a78bd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780a78bd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f780a78bd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d1b0c10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fd1b0c105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2528046" y="95410"/>
            <a:ext cx="3967500" cy="4305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1" i="0" sz="3600">
                <a:solidFill>
                  <a:schemeClr val="dk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304995" y="932505"/>
            <a:ext cx="8534100" cy="31056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800"/>
              <a:buNone/>
              <a:defRPr b="0" i="0" sz="2300">
                <a:solidFill>
                  <a:schemeClr val="dk1"/>
                </a:solidFill>
                <a:latin typeface="Arial"/>
                <a:ea typeface="Arial"/>
                <a:cs typeface="Arial"/>
                <a:sym typeface="Arial"/>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53" name="Google Shape;53;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8470392" y="4427745"/>
            <a:ext cx="161400" cy="184800"/>
          </a:xfrm>
          <a:prstGeom prst="rect">
            <a:avLst/>
          </a:prstGeom>
          <a:noFill/>
          <a:ln>
            <a:noFill/>
          </a:ln>
        </p:spPr>
        <p:txBody>
          <a:bodyPr anchorCtr="0" anchor="t" bIns="0" lIns="0" spcFirstLastPara="1" rIns="0" wrap="square" tIns="0">
            <a:spAutoFit/>
          </a:bodyPr>
          <a:lstStyle>
            <a:lvl1pPr indent="0" lvl="0" marL="38100" marR="0" rtl="0" algn="l">
              <a:lnSpc>
                <a:spcPct val="118750"/>
              </a:lnSpc>
              <a:spcBef>
                <a:spcPts val="0"/>
              </a:spcBef>
              <a:buNone/>
              <a:defRPr b="0" i="0" sz="1200" u="none" cap="none" strike="noStrike">
                <a:solidFill>
                  <a:srgbClr val="8A8A8A"/>
                </a:solidFill>
                <a:latin typeface="Arial"/>
                <a:ea typeface="Arial"/>
                <a:cs typeface="Arial"/>
                <a:sym typeface="Arial"/>
              </a:defRPr>
            </a:lvl1pPr>
            <a:lvl2pPr indent="0" lvl="1" marL="38100" marR="0" rtl="0" algn="l">
              <a:lnSpc>
                <a:spcPct val="118750"/>
              </a:lnSpc>
              <a:spcBef>
                <a:spcPts val="0"/>
              </a:spcBef>
              <a:buNone/>
              <a:defRPr b="0" i="0" sz="1200" u="none" cap="none" strike="noStrike">
                <a:solidFill>
                  <a:srgbClr val="8A8A8A"/>
                </a:solidFill>
                <a:latin typeface="Arial"/>
                <a:ea typeface="Arial"/>
                <a:cs typeface="Arial"/>
                <a:sym typeface="Arial"/>
              </a:defRPr>
            </a:lvl2pPr>
            <a:lvl3pPr indent="0" lvl="2" marL="38100" marR="0" rtl="0" algn="l">
              <a:lnSpc>
                <a:spcPct val="118750"/>
              </a:lnSpc>
              <a:spcBef>
                <a:spcPts val="0"/>
              </a:spcBef>
              <a:buNone/>
              <a:defRPr b="0" i="0" sz="1200" u="none" cap="none" strike="noStrike">
                <a:solidFill>
                  <a:srgbClr val="8A8A8A"/>
                </a:solidFill>
                <a:latin typeface="Arial"/>
                <a:ea typeface="Arial"/>
                <a:cs typeface="Arial"/>
                <a:sym typeface="Arial"/>
              </a:defRPr>
            </a:lvl3pPr>
            <a:lvl4pPr indent="0" lvl="3" marL="38100" marR="0" rtl="0" algn="l">
              <a:lnSpc>
                <a:spcPct val="118750"/>
              </a:lnSpc>
              <a:spcBef>
                <a:spcPts val="0"/>
              </a:spcBef>
              <a:buNone/>
              <a:defRPr b="0" i="0" sz="1200" u="none" cap="none" strike="noStrike">
                <a:solidFill>
                  <a:srgbClr val="8A8A8A"/>
                </a:solidFill>
                <a:latin typeface="Arial"/>
                <a:ea typeface="Arial"/>
                <a:cs typeface="Arial"/>
                <a:sym typeface="Arial"/>
              </a:defRPr>
            </a:lvl4pPr>
            <a:lvl5pPr indent="0" lvl="4" marL="38100" marR="0" rtl="0" algn="l">
              <a:lnSpc>
                <a:spcPct val="118750"/>
              </a:lnSpc>
              <a:spcBef>
                <a:spcPts val="0"/>
              </a:spcBef>
              <a:buNone/>
              <a:defRPr b="0" i="0" sz="1200" u="none" cap="none" strike="noStrike">
                <a:solidFill>
                  <a:srgbClr val="8A8A8A"/>
                </a:solidFill>
                <a:latin typeface="Arial"/>
                <a:ea typeface="Arial"/>
                <a:cs typeface="Arial"/>
                <a:sym typeface="Arial"/>
              </a:defRPr>
            </a:lvl5pPr>
            <a:lvl6pPr indent="0" lvl="5" marL="38100" marR="0" rtl="0" algn="l">
              <a:lnSpc>
                <a:spcPct val="118750"/>
              </a:lnSpc>
              <a:spcBef>
                <a:spcPts val="0"/>
              </a:spcBef>
              <a:buNone/>
              <a:defRPr b="0" i="0" sz="1200" u="none" cap="none" strike="noStrike">
                <a:solidFill>
                  <a:srgbClr val="8A8A8A"/>
                </a:solidFill>
                <a:latin typeface="Arial"/>
                <a:ea typeface="Arial"/>
                <a:cs typeface="Arial"/>
                <a:sym typeface="Arial"/>
              </a:defRPr>
            </a:lvl6pPr>
            <a:lvl7pPr indent="0" lvl="6" marL="38100" marR="0" rtl="0" algn="l">
              <a:lnSpc>
                <a:spcPct val="118750"/>
              </a:lnSpc>
              <a:spcBef>
                <a:spcPts val="0"/>
              </a:spcBef>
              <a:buNone/>
              <a:defRPr b="0" i="0" sz="1200" u="none" cap="none" strike="noStrike">
                <a:solidFill>
                  <a:srgbClr val="8A8A8A"/>
                </a:solidFill>
                <a:latin typeface="Arial"/>
                <a:ea typeface="Arial"/>
                <a:cs typeface="Arial"/>
                <a:sym typeface="Arial"/>
              </a:defRPr>
            </a:lvl7pPr>
            <a:lvl8pPr indent="0" lvl="7" marL="38100" marR="0" rtl="0" algn="l">
              <a:lnSpc>
                <a:spcPct val="118750"/>
              </a:lnSpc>
              <a:spcBef>
                <a:spcPts val="0"/>
              </a:spcBef>
              <a:buNone/>
              <a:defRPr b="0" i="0" sz="1200" u="none" cap="none" strike="noStrike">
                <a:solidFill>
                  <a:srgbClr val="8A8A8A"/>
                </a:solidFill>
                <a:latin typeface="Arial"/>
                <a:ea typeface="Arial"/>
                <a:cs typeface="Arial"/>
                <a:sym typeface="Arial"/>
              </a:defRPr>
            </a:lvl8pPr>
            <a:lvl9pPr indent="0" lvl="8" marL="38100" marR="0" rtl="0" algn="l">
              <a:lnSpc>
                <a:spcPct val="118750"/>
              </a:lnSpc>
              <a:spcBef>
                <a:spcPts val="0"/>
              </a:spcBef>
              <a:buNone/>
              <a:defRPr b="0" i="0" sz="1200" u="none" cap="none" strike="noStrike">
                <a:solidFill>
                  <a:srgbClr val="8A8A8A"/>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zh-CN"/>
              <a:t>‹#›</a:t>
            </a:fld>
            <a:endParaRPr sz="1000">
              <a:solidFill>
                <a:schemeClr val="dk2"/>
              </a:solidFill>
            </a:endParaRPr>
          </a:p>
        </p:txBody>
      </p:sp>
      <p:pic>
        <p:nvPicPr>
          <p:cNvPr id="56" name="Google Shape;56;p13"/>
          <p:cNvPicPr preferRelativeResize="0"/>
          <p:nvPr/>
        </p:nvPicPr>
        <p:blipFill>
          <a:blip r:embed="rId2">
            <a:alphaModFix/>
          </a:blip>
          <a:stretch>
            <a:fillRect/>
          </a:stretch>
        </p:blipFill>
        <p:spPr>
          <a:xfrm>
            <a:off x="100" y="4715800"/>
            <a:ext cx="9201175" cy="427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0"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46.png"/><Relationship Id="rId5" Type="http://schemas.openxmlformats.org/officeDocument/2006/relationships/image" Target="../media/image26.png"/><Relationship Id="rId6" Type="http://schemas.openxmlformats.org/officeDocument/2006/relationships/image" Target="../media/image28.png"/><Relationship Id="rId7" Type="http://schemas.openxmlformats.org/officeDocument/2006/relationships/image" Target="../media/image36.png"/><Relationship Id="rId8"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49.png"/><Relationship Id="rId5" Type="http://schemas.openxmlformats.org/officeDocument/2006/relationships/image" Target="../media/image40.png"/><Relationship Id="rId6" Type="http://schemas.openxmlformats.org/officeDocument/2006/relationships/image" Target="../media/image44.png"/><Relationship Id="rId7"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50.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3.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8.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11.png"/><Relationship Id="rId6"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b="0" l="0" r="0" t="0"/>
          <a:stretch/>
        </p:blipFill>
        <p:spPr>
          <a:xfrm>
            <a:off x="0" y="0"/>
            <a:ext cx="9143999" cy="5143501"/>
          </a:xfrm>
          <a:prstGeom prst="rect">
            <a:avLst/>
          </a:prstGeom>
          <a:noFill/>
          <a:ln>
            <a:noFill/>
          </a:ln>
        </p:spPr>
      </p:pic>
      <p:sp>
        <p:nvSpPr>
          <p:cNvPr id="62" name="Google Shape;62;p14"/>
          <p:cNvSpPr txBox="1"/>
          <p:nvPr>
            <p:ph type="title"/>
          </p:nvPr>
        </p:nvSpPr>
        <p:spPr>
          <a:xfrm>
            <a:off x="609425" y="1588425"/>
            <a:ext cx="3225000" cy="982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zh-CN" sz="3900">
                <a:solidFill>
                  <a:srgbClr val="FFFFFF"/>
                </a:solidFill>
              </a:rPr>
              <a:t>CZ2101</a:t>
            </a:r>
            <a:endParaRPr sz="3900">
              <a:solidFill>
                <a:srgbClr val="FFFFFF"/>
              </a:solidFill>
            </a:endParaRPr>
          </a:p>
          <a:p>
            <a:pPr indent="0" lvl="0" marL="12700" rtl="0" algn="l">
              <a:lnSpc>
                <a:spcPct val="100000"/>
              </a:lnSpc>
              <a:spcBef>
                <a:spcPts val="0"/>
              </a:spcBef>
              <a:spcAft>
                <a:spcPts val="0"/>
              </a:spcAft>
              <a:buNone/>
            </a:pPr>
            <a:r>
              <a:rPr lang="zh-CN" sz="2400">
                <a:solidFill>
                  <a:srgbClr val="FFFFFF"/>
                </a:solidFill>
              </a:rPr>
              <a:t>Example Class 3</a:t>
            </a:r>
            <a:endParaRPr sz="2400">
              <a:solidFill>
                <a:srgbClr val="FFFFFF"/>
              </a:solidFill>
            </a:endParaRPr>
          </a:p>
        </p:txBody>
      </p:sp>
      <p:sp>
        <p:nvSpPr>
          <p:cNvPr id="63" name="Google Shape;63;p14"/>
          <p:cNvSpPr txBox="1"/>
          <p:nvPr/>
        </p:nvSpPr>
        <p:spPr>
          <a:xfrm>
            <a:off x="636134" y="4269318"/>
            <a:ext cx="1353300" cy="231000"/>
          </a:xfrm>
          <a:prstGeom prst="rect">
            <a:avLst/>
          </a:prstGeom>
          <a:noFill/>
          <a:ln>
            <a:noFill/>
          </a:ln>
        </p:spPr>
        <p:txBody>
          <a:bodyPr anchorCtr="0" anchor="t" bIns="0" lIns="0" spcFirstLastPara="1" rIns="0" wrap="square" tIns="0">
            <a:spAutoFit/>
          </a:bodyPr>
          <a:lstStyle/>
          <a:p>
            <a:pPr indent="0" lvl="0" marL="12700" marR="0" rtl="0" algn="l">
              <a:lnSpc>
                <a:spcPct val="117333"/>
              </a:lnSpc>
              <a:spcBef>
                <a:spcPts val="0"/>
              </a:spcBef>
              <a:spcAft>
                <a:spcPts val="0"/>
              </a:spcAft>
              <a:buNone/>
            </a:pPr>
            <a:r>
              <a:rPr lang="zh-CN" sz="1500">
                <a:solidFill>
                  <a:srgbClr val="FFFFFF"/>
                </a:solidFill>
              </a:rPr>
              <a:t>Nov</a:t>
            </a:r>
            <a:r>
              <a:rPr lang="zh-CN" sz="1500">
                <a:solidFill>
                  <a:srgbClr val="FFFFFF"/>
                </a:solidFill>
              </a:rPr>
              <a:t> 02</a:t>
            </a:r>
            <a:r>
              <a:rPr b="0" i="0" lang="zh-CN" sz="1500" u="none" cap="none" strike="noStrike">
                <a:solidFill>
                  <a:srgbClr val="FFFFFF"/>
                </a:solidFill>
                <a:latin typeface="Arial"/>
                <a:ea typeface="Arial"/>
                <a:cs typeface="Arial"/>
                <a:sym typeface="Arial"/>
              </a:rPr>
              <a:t>, 20</a:t>
            </a:r>
            <a:r>
              <a:rPr lang="zh-CN" sz="1500">
                <a:solidFill>
                  <a:srgbClr val="FFFFFF"/>
                </a:solidFill>
              </a:rPr>
              <a:t>21</a:t>
            </a:r>
            <a:endParaRPr b="0" i="0" sz="1500" u="none" cap="none" strike="noStrike">
              <a:latin typeface="Arial"/>
              <a:ea typeface="Arial"/>
              <a:cs typeface="Arial"/>
              <a:sym typeface="Arial"/>
            </a:endParaRPr>
          </a:p>
        </p:txBody>
      </p:sp>
      <p:sp>
        <p:nvSpPr>
          <p:cNvPr id="64" name="Google Shape;64;p14"/>
          <p:cNvSpPr txBox="1"/>
          <p:nvPr/>
        </p:nvSpPr>
        <p:spPr>
          <a:xfrm>
            <a:off x="636126" y="3021275"/>
            <a:ext cx="2645400" cy="1074900"/>
          </a:xfrm>
          <a:prstGeom prst="rect">
            <a:avLst/>
          </a:prstGeom>
          <a:noFill/>
          <a:ln>
            <a:noFill/>
          </a:ln>
        </p:spPr>
        <p:txBody>
          <a:bodyPr anchorCtr="0" anchor="t" bIns="0" lIns="0" spcFirstLastPara="1" rIns="0" wrap="square" tIns="12700">
            <a:spAutoFit/>
          </a:bodyPr>
          <a:lstStyle/>
          <a:p>
            <a:pPr indent="0" lvl="0" marL="0" marR="5080" rtl="0" algn="l">
              <a:lnSpc>
                <a:spcPct val="120000"/>
              </a:lnSpc>
              <a:spcBef>
                <a:spcPts val="0"/>
              </a:spcBef>
              <a:spcAft>
                <a:spcPts val="0"/>
              </a:spcAft>
              <a:buNone/>
            </a:pPr>
            <a:r>
              <a:rPr b="1" lang="zh-CN" sz="1500">
                <a:solidFill>
                  <a:srgbClr val="FFFFFF"/>
                </a:solidFill>
              </a:rPr>
              <a:t>Team Member</a:t>
            </a:r>
            <a:endParaRPr sz="1500">
              <a:solidFill>
                <a:srgbClr val="FFFFFF"/>
              </a:solidFill>
            </a:endParaRPr>
          </a:p>
          <a:p>
            <a:pPr indent="0" lvl="0" marL="0" marR="5080" rtl="0" algn="l">
              <a:lnSpc>
                <a:spcPct val="120000"/>
              </a:lnSpc>
              <a:spcBef>
                <a:spcPts val="0"/>
              </a:spcBef>
              <a:spcAft>
                <a:spcPts val="0"/>
              </a:spcAft>
              <a:buNone/>
            </a:pPr>
            <a:r>
              <a:rPr lang="zh-CN" sz="1500">
                <a:solidFill>
                  <a:srgbClr val="FFFFFF"/>
                </a:solidFill>
              </a:rPr>
              <a:t>Benjamin Goh (U2022728L)</a:t>
            </a:r>
            <a:endParaRPr sz="1500">
              <a:solidFill>
                <a:srgbClr val="FFFFFF"/>
              </a:solidFill>
            </a:endParaRPr>
          </a:p>
          <a:p>
            <a:pPr indent="0" lvl="0" marL="0" marR="5080" rtl="0" algn="l">
              <a:lnSpc>
                <a:spcPct val="120000"/>
              </a:lnSpc>
              <a:spcBef>
                <a:spcPts val="0"/>
              </a:spcBef>
              <a:spcAft>
                <a:spcPts val="0"/>
              </a:spcAft>
              <a:buNone/>
            </a:pPr>
            <a:r>
              <a:rPr lang="zh-CN" sz="1500">
                <a:solidFill>
                  <a:srgbClr val="FFFFFF"/>
                </a:solidFill>
              </a:rPr>
              <a:t>Isaac Tan (U2020337B)</a:t>
            </a:r>
            <a:endParaRPr sz="1500">
              <a:solidFill>
                <a:srgbClr val="FFFFFF"/>
              </a:solidFill>
            </a:endParaRPr>
          </a:p>
          <a:p>
            <a:pPr indent="0" lvl="0" marL="0" marR="5080" rtl="0" algn="l">
              <a:lnSpc>
                <a:spcPct val="120000"/>
              </a:lnSpc>
              <a:spcBef>
                <a:spcPts val="0"/>
              </a:spcBef>
              <a:spcAft>
                <a:spcPts val="0"/>
              </a:spcAft>
              <a:buClr>
                <a:schemeClr val="dk1"/>
              </a:buClr>
              <a:buFont typeface="Arial"/>
              <a:buNone/>
            </a:pPr>
            <a:r>
              <a:rPr lang="zh-CN" sz="1500">
                <a:solidFill>
                  <a:schemeClr val="lt1"/>
                </a:solidFill>
              </a:rPr>
              <a:t>Jiang Yuxin (U2022749J)</a:t>
            </a:r>
            <a:endParaRPr b="0" i="0" sz="1500" u="none" cap="none" strike="noStrike">
              <a:latin typeface="Arial"/>
              <a:ea typeface="Arial"/>
              <a:cs typeface="Arial"/>
              <a:sym typeface="Arial"/>
            </a:endParaRPr>
          </a:p>
        </p:txBody>
      </p:sp>
      <p:sp>
        <p:nvSpPr>
          <p:cNvPr id="65" name="Google Shape;65;p14"/>
          <p:cNvSpPr txBox="1"/>
          <p:nvPr/>
        </p:nvSpPr>
        <p:spPr>
          <a:xfrm>
            <a:off x="8495792" y="4416917"/>
            <a:ext cx="1104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zh-CN" sz="1200" u="none" cap="none" strike="noStrike">
                <a:solidFill>
                  <a:srgbClr val="8A8A8A"/>
                </a:solidFill>
                <a:latin typeface="Arial"/>
                <a:ea typeface="Arial"/>
                <a:cs typeface="Arial"/>
                <a:sym typeface="Arial"/>
              </a:rPr>
              <a:t>1</a:t>
            </a:r>
            <a:endParaRPr b="0" i="0" sz="12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2" name="Shape 172"/>
        <p:cNvGrpSpPr/>
        <p:nvPr/>
      </p:nvGrpSpPr>
      <p:grpSpPr>
        <a:xfrm>
          <a:off x="0" y="0"/>
          <a:ext cx="0" cy="0"/>
          <a:chOff x="0" y="0"/>
          <a:chExt cx="0" cy="0"/>
        </a:xfrm>
      </p:grpSpPr>
      <p:pic>
        <p:nvPicPr>
          <p:cNvPr id="173" name="Google Shape;173;p23"/>
          <p:cNvPicPr preferRelativeResize="0"/>
          <p:nvPr/>
        </p:nvPicPr>
        <p:blipFill rotWithShape="1">
          <a:blip r:embed="rId3">
            <a:alphaModFix/>
          </a:blip>
          <a:srcRect b="0" l="0" r="0" t="0"/>
          <a:stretch/>
        </p:blipFill>
        <p:spPr>
          <a:xfrm>
            <a:off x="0" y="0"/>
            <a:ext cx="9143999" cy="5143501"/>
          </a:xfrm>
          <a:prstGeom prst="rect">
            <a:avLst/>
          </a:prstGeom>
          <a:noFill/>
          <a:ln>
            <a:noFill/>
          </a:ln>
        </p:spPr>
      </p:pic>
      <p:sp>
        <p:nvSpPr>
          <p:cNvPr id="174" name="Google Shape;174;p23"/>
          <p:cNvSpPr txBox="1"/>
          <p:nvPr>
            <p:ph type="title"/>
          </p:nvPr>
        </p:nvSpPr>
        <p:spPr>
          <a:xfrm>
            <a:off x="609425" y="1588425"/>
            <a:ext cx="3225000" cy="982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zh-CN" sz="3900">
                <a:solidFill>
                  <a:srgbClr val="FFFFFF"/>
                </a:solidFill>
              </a:rPr>
              <a:t>CZ2101</a:t>
            </a:r>
            <a:endParaRPr sz="3900">
              <a:solidFill>
                <a:srgbClr val="FFFFFF"/>
              </a:solidFill>
            </a:endParaRPr>
          </a:p>
          <a:p>
            <a:pPr indent="0" lvl="0" marL="12700" rtl="0" algn="l">
              <a:lnSpc>
                <a:spcPct val="100000"/>
              </a:lnSpc>
              <a:spcBef>
                <a:spcPts val="0"/>
              </a:spcBef>
              <a:spcAft>
                <a:spcPts val="0"/>
              </a:spcAft>
              <a:buNone/>
            </a:pPr>
            <a:r>
              <a:rPr lang="zh-CN" sz="2400">
                <a:solidFill>
                  <a:srgbClr val="FFFFFF"/>
                </a:solidFill>
              </a:rPr>
              <a:t>Example Class 2</a:t>
            </a:r>
            <a:endParaRPr sz="2400">
              <a:solidFill>
                <a:srgbClr val="FFFFFF"/>
              </a:solidFill>
            </a:endParaRPr>
          </a:p>
        </p:txBody>
      </p:sp>
      <p:sp>
        <p:nvSpPr>
          <p:cNvPr id="175" name="Google Shape;175;p23"/>
          <p:cNvSpPr txBox="1"/>
          <p:nvPr/>
        </p:nvSpPr>
        <p:spPr>
          <a:xfrm>
            <a:off x="636134" y="4269318"/>
            <a:ext cx="1353300" cy="231000"/>
          </a:xfrm>
          <a:prstGeom prst="rect">
            <a:avLst/>
          </a:prstGeom>
          <a:noFill/>
          <a:ln>
            <a:noFill/>
          </a:ln>
        </p:spPr>
        <p:txBody>
          <a:bodyPr anchorCtr="0" anchor="t" bIns="0" lIns="0" spcFirstLastPara="1" rIns="0" wrap="square" tIns="0">
            <a:spAutoFit/>
          </a:bodyPr>
          <a:lstStyle/>
          <a:p>
            <a:pPr indent="0" lvl="0" marL="12700" marR="0" rtl="0" algn="l">
              <a:lnSpc>
                <a:spcPct val="117333"/>
              </a:lnSpc>
              <a:spcBef>
                <a:spcPts val="0"/>
              </a:spcBef>
              <a:spcAft>
                <a:spcPts val="0"/>
              </a:spcAft>
              <a:buNone/>
            </a:pPr>
            <a:r>
              <a:rPr lang="zh-CN" sz="1500">
                <a:solidFill>
                  <a:srgbClr val="FFFFFF"/>
                </a:solidFill>
              </a:rPr>
              <a:t>Sep 14</a:t>
            </a:r>
            <a:r>
              <a:rPr b="0" i="0" lang="zh-CN" sz="1500" u="none" cap="none" strike="noStrike">
                <a:solidFill>
                  <a:srgbClr val="FFFFFF"/>
                </a:solidFill>
                <a:latin typeface="Arial"/>
                <a:ea typeface="Arial"/>
                <a:cs typeface="Arial"/>
                <a:sym typeface="Arial"/>
              </a:rPr>
              <a:t>, 20</a:t>
            </a:r>
            <a:r>
              <a:rPr lang="zh-CN" sz="1500">
                <a:solidFill>
                  <a:srgbClr val="FFFFFF"/>
                </a:solidFill>
              </a:rPr>
              <a:t>21</a:t>
            </a:r>
            <a:endParaRPr b="0" i="0" sz="1500" u="none" cap="none" strike="noStrike">
              <a:latin typeface="Arial"/>
              <a:ea typeface="Arial"/>
              <a:cs typeface="Arial"/>
              <a:sym typeface="Arial"/>
            </a:endParaRPr>
          </a:p>
        </p:txBody>
      </p:sp>
      <p:sp>
        <p:nvSpPr>
          <p:cNvPr id="176" name="Google Shape;176;p23"/>
          <p:cNvSpPr txBox="1"/>
          <p:nvPr/>
        </p:nvSpPr>
        <p:spPr>
          <a:xfrm>
            <a:off x="636126" y="3021275"/>
            <a:ext cx="2645400" cy="1074900"/>
          </a:xfrm>
          <a:prstGeom prst="rect">
            <a:avLst/>
          </a:prstGeom>
          <a:noFill/>
          <a:ln>
            <a:noFill/>
          </a:ln>
        </p:spPr>
        <p:txBody>
          <a:bodyPr anchorCtr="0" anchor="t" bIns="0" lIns="0" spcFirstLastPara="1" rIns="0" wrap="square" tIns="12700">
            <a:spAutoFit/>
          </a:bodyPr>
          <a:lstStyle/>
          <a:p>
            <a:pPr indent="0" lvl="0" marL="0" marR="5080" rtl="0" algn="l">
              <a:lnSpc>
                <a:spcPct val="120000"/>
              </a:lnSpc>
              <a:spcBef>
                <a:spcPts val="0"/>
              </a:spcBef>
              <a:spcAft>
                <a:spcPts val="0"/>
              </a:spcAft>
              <a:buNone/>
            </a:pPr>
            <a:r>
              <a:rPr b="1" lang="zh-CN" sz="1500">
                <a:solidFill>
                  <a:srgbClr val="FFFFFF"/>
                </a:solidFill>
              </a:rPr>
              <a:t>Team Member</a:t>
            </a:r>
            <a:endParaRPr sz="1500">
              <a:solidFill>
                <a:srgbClr val="FFFFFF"/>
              </a:solidFill>
            </a:endParaRPr>
          </a:p>
          <a:p>
            <a:pPr indent="0" lvl="0" marL="0" marR="5080" rtl="0" algn="l">
              <a:lnSpc>
                <a:spcPct val="120000"/>
              </a:lnSpc>
              <a:spcBef>
                <a:spcPts val="0"/>
              </a:spcBef>
              <a:spcAft>
                <a:spcPts val="0"/>
              </a:spcAft>
              <a:buNone/>
            </a:pPr>
            <a:r>
              <a:rPr lang="zh-CN" sz="1500">
                <a:solidFill>
                  <a:srgbClr val="FFFFFF"/>
                </a:solidFill>
              </a:rPr>
              <a:t>Benjamin Goh (U2022728L)</a:t>
            </a:r>
            <a:endParaRPr sz="1500">
              <a:solidFill>
                <a:srgbClr val="FFFFFF"/>
              </a:solidFill>
            </a:endParaRPr>
          </a:p>
          <a:p>
            <a:pPr indent="0" lvl="0" marL="0" marR="5080" rtl="0" algn="l">
              <a:lnSpc>
                <a:spcPct val="120000"/>
              </a:lnSpc>
              <a:spcBef>
                <a:spcPts val="0"/>
              </a:spcBef>
              <a:spcAft>
                <a:spcPts val="0"/>
              </a:spcAft>
              <a:buNone/>
            </a:pPr>
            <a:r>
              <a:rPr lang="zh-CN" sz="1500">
                <a:solidFill>
                  <a:srgbClr val="FFFFFF"/>
                </a:solidFill>
              </a:rPr>
              <a:t>Isaac Tan (U2020337B)</a:t>
            </a:r>
            <a:endParaRPr sz="1500">
              <a:solidFill>
                <a:srgbClr val="FFFFFF"/>
              </a:solidFill>
            </a:endParaRPr>
          </a:p>
          <a:p>
            <a:pPr indent="0" lvl="0" marL="0" marR="5080" rtl="0" algn="l">
              <a:lnSpc>
                <a:spcPct val="120000"/>
              </a:lnSpc>
              <a:spcBef>
                <a:spcPts val="0"/>
              </a:spcBef>
              <a:spcAft>
                <a:spcPts val="0"/>
              </a:spcAft>
              <a:buClr>
                <a:schemeClr val="dk1"/>
              </a:buClr>
              <a:buFont typeface="Arial"/>
              <a:buNone/>
            </a:pPr>
            <a:r>
              <a:rPr lang="zh-CN" sz="1500">
                <a:solidFill>
                  <a:schemeClr val="lt1"/>
                </a:solidFill>
              </a:rPr>
              <a:t>Jiang Yuxin (U2022749J)</a:t>
            </a:r>
            <a:endParaRPr b="0" i="0" sz="1500" u="none" cap="none" strike="noStrike">
              <a:latin typeface="Arial"/>
              <a:ea typeface="Arial"/>
              <a:cs typeface="Arial"/>
              <a:sym typeface="Arial"/>
            </a:endParaRPr>
          </a:p>
        </p:txBody>
      </p:sp>
      <p:sp>
        <p:nvSpPr>
          <p:cNvPr id="177" name="Google Shape;177;p23"/>
          <p:cNvSpPr txBox="1"/>
          <p:nvPr/>
        </p:nvSpPr>
        <p:spPr>
          <a:xfrm>
            <a:off x="8495792" y="4416917"/>
            <a:ext cx="1104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zh-CN" sz="1200" u="none" cap="none" strike="noStrike">
                <a:solidFill>
                  <a:srgbClr val="8A8A8A"/>
                </a:solidFill>
                <a:latin typeface="Arial"/>
                <a:ea typeface="Arial"/>
                <a:cs typeface="Arial"/>
                <a:sym typeface="Arial"/>
              </a:rPr>
              <a:t>1</a:t>
            </a:r>
            <a:endParaRPr b="0" i="0" sz="1200" u="none" cap="none" strike="noStrike">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4"/>
          <p:cNvSpPr txBox="1"/>
          <p:nvPr>
            <p:ph idx="12" type="sldNum"/>
          </p:nvPr>
        </p:nvSpPr>
        <p:spPr>
          <a:xfrm>
            <a:off x="8470392" y="4427745"/>
            <a:ext cx="161400" cy="184800"/>
          </a:xfrm>
          <a:prstGeom prst="rect">
            <a:avLst/>
          </a:prstGeom>
          <a:noFill/>
          <a:ln>
            <a:noFill/>
          </a:ln>
        </p:spPr>
        <p:txBody>
          <a:bodyPr anchorCtr="0" anchor="t" bIns="0" lIns="0" spcFirstLastPara="1" rIns="0" wrap="square" tIns="0">
            <a:spAutoFit/>
          </a:bodyPr>
          <a:lstStyle/>
          <a:p>
            <a:pPr indent="0" lvl="0" marL="38100" rtl="0" algn="l">
              <a:lnSpc>
                <a:spcPct val="118750"/>
              </a:lnSpc>
              <a:spcBef>
                <a:spcPts val="0"/>
              </a:spcBef>
              <a:spcAft>
                <a:spcPts val="0"/>
              </a:spcAft>
              <a:buNone/>
            </a:pPr>
            <a:fld id="{00000000-1234-1234-1234-123412341234}" type="slidenum">
              <a:rPr lang="zh-CN"/>
              <a:t>‹#›</a:t>
            </a:fld>
            <a:endParaRPr/>
          </a:p>
        </p:txBody>
      </p:sp>
      <p:sp>
        <p:nvSpPr>
          <p:cNvPr id="183" name="Google Shape;183;p24"/>
          <p:cNvSpPr txBox="1"/>
          <p:nvPr>
            <p:ph type="title"/>
          </p:nvPr>
        </p:nvSpPr>
        <p:spPr>
          <a:xfrm>
            <a:off x="175925" y="142450"/>
            <a:ext cx="8968200" cy="4437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lang="zh-CN" sz="2800">
                <a:solidFill>
                  <a:srgbClr val="002060"/>
                </a:solidFill>
              </a:rPr>
              <a:t>Project 2: Dijkstra’s Algorithm</a:t>
            </a:r>
            <a:endParaRPr sz="2800">
              <a:solidFill>
                <a:srgbClr val="002060"/>
              </a:solidFill>
            </a:endParaRPr>
          </a:p>
        </p:txBody>
      </p:sp>
      <p:sp>
        <p:nvSpPr>
          <p:cNvPr id="184" name="Google Shape;184;p24"/>
          <p:cNvSpPr txBox="1"/>
          <p:nvPr/>
        </p:nvSpPr>
        <p:spPr>
          <a:xfrm>
            <a:off x="175925" y="759850"/>
            <a:ext cx="8223300" cy="33015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1200"/>
              </a:spcBef>
              <a:spcAft>
                <a:spcPts val="0"/>
              </a:spcAft>
              <a:buClr>
                <a:srgbClr val="980000"/>
              </a:buClr>
              <a:buSzPts val="1700"/>
              <a:buChar char="➢"/>
            </a:pPr>
            <a:r>
              <a:rPr b="1" lang="zh-CN" sz="1700">
                <a:solidFill>
                  <a:srgbClr val="980000"/>
                </a:solidFill>
              </a:rPr>
              <a:t>Implement &amp; Analyze Dijkstra’s Algorithm (a) </a:t>
            </a:r>
            <a:endParaRPr b="1" sz="1700">
              <a:solidFill>
                <a:srgbClr val="980000"/>
              </a:solidFill>
            </a:endParaRPr>
          </a:p>
          <a:p>
            <a:pPr indent="-336550" lvl="1" marL="914400" rtl="0" algn="l">
              <a:lnSpc>
                <a:spcPct val="150000"/>
              </a:lnSpc>
              <a:spcBef>
                <a:spcPts val="0"/>
              </a:spcBef>
              <a:spcAft>
                <a:spcPts val="0"/>
              </a:spcAft>
              <a:buClr>
                <a:srgbClr val="980000"/>
              </a:buClr>
              <a:buSzPts val="1700"/>
              <a:buChar char="○"/>
            </a:pPr>
            <a:r>
              <a:rPr b="1" lang="zh-CN" sz="1700">
                <a:solidFill>
                  <a:srgbClr val="980000"/>
                </a:solidFill>
              </a:rPr>
              <a:t>graph representation: </a:t>
            </a:r>
            <a:r>
              <a:rPr b="1" i="1" lang="zh-CN" sz="1700">
                <a:solidFill>
                  <a:srgbClr val="980000"/>
                </a:solidFill>
              </a:rPr>
              <a:t>Adjacency Matrix</a:t>
            </a:r>
            <a:endParaRPr b="1" i="1" sz="1700">
              <a:solidFill>
                <a:srgbClr val="980000"/>
              </a:solidFill>
            </a:endParaRPr>
          </a:p>
          <a:p>
            <a:pPr indent="-336550" lvl="1" marL="914400" rtl="0" algn="l">
              <a:lnSpc>
                <a:spcPct val="150000"/>
              </a:lnSpc>
              <a:spcBef>
                <a:spcPts val="0"/>
              </a:spcBef>
              <a:spcAft>
                <a:spcPts val="0"/>
              </a:spcAft>
              <a:buClr>
                <a:srgbClr val="980000"/>
              </a:buClr>
              <a:buSzPts val="1700"/>
              <a:buChar char="○"/>
            </a:pPr>
            <a:r>
              <a:rPr b="1" lang="zh-CN" sz="1700">
                <a:solidFill>
                  <a:srgbClr val="980000"/>
                </a:solidFill>
              </a:rPr>
              <a:t>priority queue:</a:t>
            </a:r>
            <a:r>
              <a:rPr b="1" lang="zh-CN" sz="1700">
                <a:solidFill>
                  <a:srgbClr val="980000"/>
                </a:solidFill>
              </a:rPr>
              <a:t> </a:t>
            </a:r>
            <a:r>
              <a:rPr b="1" i="1" lang="zh-CN" sz="1700">
                <a:solidFill>
                  <a:srgbClr val="980000"/>
                </a:solidFill>
              </a:rPr>
              <a:t>Array</a:t>
            </a:r>
            <a:endParaRPr b="1" i="1" sz="1700">
              <a:solidFill>
                <a:srgbClr val="980000"/>
              </a:solidFill>
            </a:endParaRPr>
          </a:p>
          <a:p>
            <a:pPr indent="-336550" lvl="0" marL="457200" rtl="0" algn="l">
              <a:lnSpc>
                <a:spcPct val="150000"/>
              </a:lnSpc>
              <a:spcBef>
                <a:spcPts val="0"/>
              </a:spcBef>
              <a:spcAft>
                <a:spcPts val="0"/>
              </a:spcAft>
              <a:buClr>
                <a:srgbClr val="980000"/>
              </a:buClr>
              <a:buSzPts val="1700"/>
              <a:buChar char="➢"/>
            </a:pPr>
            <a:r>
              <a:rPr b="1" lang="zh-CN" sz="1700">
                <a:solidFill>
                  <a:srgbClr val="980000"/>
                </a:solidFill>
              </a:rPr>
              <a:t>Implement &amp; Analyze Dijkstra’s Algorithm (b) </a:t>
            </a:r>
            <a:endParaRPr b="1" sz="1700">
              <a:solidFill>
                <a:srgbClr val="980000"/>
              </a:solidFill>
            </a:endParaRPr>
          </a:p>
          <a:p>
            <a:pPr indent="-336550" lvl="1" marL="914400" rtl="0" algn="l">
              <a:lnSpc>
                <a:spcPct val="150000"/>
              </a:lnSpc>
              <a:spcBef>
                <a:spcPts val="0"/>
              </a:spcBef>
              <a:spcAft>
                <a:spcPts val="0"/>
              </a:spcAft>
              <a:buClr>
                <a:srgbClr val="980000"/>
              </a:buClr>
              <a:buSzPts val="1700"/>
              <a:buChar char="○"/>
            </a:pPr>
            <a:r>
              <a:rPr b="1" lang="zh-CN" sz="1700">
                <a:solidFill>
                  <a:srgbClr val="980000"/>
                </a:solidFill>
              </a:rPr>
              <a:t>graph representation: </a:t>
            </a:r>
            <a:r>
              <a:rPr b="1" i="1" lang="zh-CN" sz="1700">
                <a:solidFill>
                  <a:srgbClr val="980000"/>
                </a:solidFill>
              </a:rPr>
              <a:t>Adjacency List</a:t>
            </a:r>
            <a:endParaRPr b="1" i="1" sz="1700">
              <a:solidFill>
                <a:srgbClr val="980000"/>
              </a:solidFill>
            </a:endParaRPr>
          </a:p>
          <a:p>
            <a:pPr indent="-336550" lvl="1" marL="914400" rtl="0" algn="l">
              <a:lnSpc>
                <a:spcPct val="150000"/>
              </a:lnSpc>
              <a:spcBef>
                <a:spcPts val="0"/>
              </a:spcBef>
              <a:spcAft>
                <a:spcPts val="0"/>
              </a:spcAft>
              <a:buClr>
                <a:srgbClr val="980000"/>
              </a:buClr>
              <a:buSzPts val="1700"/>
              <a:buChar char="○"/>
            </a:pPr>
            <a:r>
              <a:rPr b="1" lang="zh-CN" sz="1700">
                <a:solidFill>
                  <a:srgbClr val="980000"/>
                </a:solidFill>
              </a:rPr>
              <a:t>priority queue: </a:t>
            </a:r>
            <a:r>
              <a:rPr b="1" i="1" lang="zh-CN" sz="1700">
                <a:solidFill>
                  <a:srgbClr val="980000"/>
                </a:solidFill>
              </a:rPr>
              <a:t>Minimizing Heap</a:t>
            </a:r>
            <a:endParaRPr b="1" sz="1700">
              <a:solidFill>
                <a:srgbClr val="980000"/>
              </a:solidFill>
            </a:endParaRPr>
          </a:p>
          <a:p>
            <a:pPr indent="-336550" lvl="0" marL="457200" rtl="0" algn="l">
              <a:lnSpc>
                <a:spcPct val="150000"/>
              </a:lnSpc>
              <a:spcBef>
                <a:spcPts val="0"/>
              </a:spcBef>
              <a:spcAft>
                <a:spcPts val="0"/>
              </a:spcAft>
              <a:buClr>
                <a:srgbClr val="980000"/>
              </a:buClr>
              <a:buSzPts val="1700"/>
              <a:buChar char="➢"/>
            </a:pPr>
            <a:r>
              <a:rPr b="1" lang="zh-CN" sz="1700">
                <a:solidFill>
                  <a:srgbClr val="980000"/>
                </a:solidFill>
              </a:rPr>
              <a:t>Compare CPU time of (a) and (b)</a:t>
            </a:r>
            <a:endParaRPr b="1" sz="1700">
              <a:solidFill>
                <a:srgbClr val="980000"/>
              </a:solidFill>
            </a:endParaRPr>
          </a:p>
          <a:p>
            <a:pPr indent="0" lvl="0" marL="0" rtl="0" algn="l">
              <a:lnSpc>
                <a:spcPct val="150000"/>
              </a:lnSpc>
              <a:spcBef>
                <a:spcPts val="1200"/>
              </a:spcBef>
              <a:spcAft>
                <a:spcPts val="1200"/>
              </a:spcAft>
              <a:buNone/>
            </a:pPr>
            <a:r>
              <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ph idx="12" type="sldNum"/>
          </p:nvPr>
        </p:nvSpPr>
        <p:spPr>
          <a:xfrm>
            <a:off x="8470392" y="4427745"/>
            <a:ext cx="161400" cy="184800"/>
          </a:xfrm>
          <a:prstGeom prst="rect">
            <a:avLst/>
          </a:prstGeom>
          <a:noFill/>
          <a:ln>
            <a:noFill/>
          </a:ln>
        </p:spPr>
        <p:txBody>
          <a:bodyPr anchorCtr="0" anchor="t" bIns="0" lIns="0" spcFirstLastPara="1" rIns="0" wrap="square" tIns="0">
            <a:spAutoFit/>
          </a:bodyPr>
          <a:lstStyle/>
          <a:p>
            <a:pPr indent="0" lvl="0" marL="38100" rtl="0" algn="l">
              <a:lnSpc>
                <a:spcPct val="118750"/>
              </a:lnSpc>
              <a:spcBef>
                <a:spcPts val="0"/>
              </a:spcBef>
              <a:spcAft>
                <a:spcPts val="0"/>
              </a:spcAft>
              <a:buNone/>
            </a:pPr>
            <a:fld id="{00000000-1234-1234-1234-123412341234}" type="slidenum">
              <a:rPr lang="zh-CN"/>
              <a:t>‹#›</a:t>
            </a:fld>
            <a:endParaRPr/>
          </a:p>
        </p:txBody>
      </p:sp>
      <p:sp>
        <p:nvSpPr>
          <p:cNvPr id="190" name="Google Shape;190;p25"/>
          <p:cNvSpPr txBox="1"/>
          <p:nvPr>
            <p:ph type="title"/>
          </p:nvPr>
        </p:nvSpPr>
        <p:spPr>
          <a:xfrm>
            <a:off x="175925" y="142450"/>
            <a:ext cx="8968200" cy="4437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lang="zh-CN" sz="2800">
                <a:solidFill>
                  <a:srgbClr val="002060"/>
                </a:solidFill>
              </a:rPr>
              <a:t>1. Implement &amp; Analyze Dijkstra’s Algorithm (a)</a:t>
            </a:r>
            <a:endParaRPr sz="2800">
              <a:solidFill>
                <a:srgbClr val="002060"/>
              </a:solidFill>
            </a:endParaRPr>
          </a:p>
        </p:txBody>
      </p:sp>
      <p:pic>
        <p:nvPicPr>
          <p:cNvPr id="191" name="Google Shape;191;p25"/>
          <p:cNvPicPr preferRelativeResize="0"/>
          <p:nvPr/>
        </p:nvPicPr>
        <p:blipFill>
          <a:blip r:embed="rId3">
            <a:alphaModFix/>
          </a:blip>
          <a:stretch>
            <a:fillRect/>
          </a:stretch>
        </p:blipFill>
        <p:spPr>
          <a:xfrm>
            <a:off x="292750" y="629950"/>
            <a:ext cx="3546300" cy="4077526"/>
          </a:xfrm>
          <a:prstGeom prst="rect">
            <a:avLst/>
          </a:prstGeom>
          <a:noFill/>
          <a:ln>
            <a:noFill/>
          </a:ln>
        </p:spPr>
      </p:pic>
      <p:pic>
        <p:nvPicPr>
          <p:cNvPr id="192" name="Google Shape;192;p25"/>
          <p:cNvPicPr preferRelativeResize="0"/>
          <p:nvPr/>
        </p:nvPicPr>
        <p:blipFill>
          <a:blip r:embed="rId4">
            <a:alphaModFix/>
          </a:blip>
          <a:stretch>
            <a:fillRect/>
          </a:stretch>
        </p:blipFill>
        <p:spPr>
          <a:xfrm>
            <a:off x="4164875" y="2751750"/>
            <a:ext cx="4848947" cy="1860800"/>
          </a:xfrm>
          <a:prstGeom prst="rect">
            <a:avLst/>
          </a:prstGeom>
          <a:noFill/>
          <a:ln>
            <a:noFill/>
          </a:ln>
        </p:spPr>
      </p:pic>
      <p:pic>
        <p:nvPicPr>
          <p:cNvPr id="193" name="Google Shape;193;p25"/>
          <p:cNvPicPr preferRelativeResize="0"/>
          <p:nvPr/>
        </p:nvPicPr>
        <p:blipFill>
          <a:blip r:embed="rId5">
            <a:alphaModFix/>
          </a:blip>
          <a:stretch>
            <a:fillRect/>
          </a:stretch>
        </p:blipFill>
        <p:spPr>
          <a:xfrm>
            <a:off x="4164875" y="629950"/>
            <a:ext cx="3546299" cy="1885222"/>
          </a:xfrm>
          <a:prstGeom prst="rect">
            <a:avLst/>
          </a:prstGeom>
          <a:noFill/>
          <a:ln>
            <a:noFill/>
          </a:ln>
        </p:spPr>
      </p:pic>
      <p:sp>
        <p:nvSpPr>
          <p:cNvPr id="194" name="Google Shape;194;p25"/>
          <p:cNvSpPr/>
          <p:nvPr/>
        </p:nvSpPr>
        <p:spPr>
          <a:xfrm>
            <a:off x="544900" y="1550250"/>
            <a:ext cx="1453200" cy="835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5"/>
          <p:cNvSpPr/>
          <p:nvPr/>
        </p:nvSpPr>
        <p:spPr>
          <a:xfrm>
            <a:off x="577925" y="2831825"/>
            <a:ext cx="2931000" cy="1519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5"/>
          <p:cNvSpPr/>
          <p:nvPr/>
        </p:nvSpPr>
        <p:spPr>
          <a:xfrm>
            <a:off x="3083375" y="1816325"/>
            <a:ext cx="1081500" cy="1634700"/>
          </a:xfrm>
          <a:prstGeom prst="bentUpArrow">
            <a:avLst>
              <a:gd fmla="val 2291" name="adj1"/>
              <a:gd fmla="val 6667" name="adj2"/>
              <a:gd fmla="val 25955" name="adj3"/>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p:nvPr/>
        </p:nvSpPr>
        <p:spPr>
          <a:xfrm>
            <a:off x="3162050" y="4086700"/>
            <a:ext cx="1081500" cy="107400"/>
          </a:xfrm>
          <a:prstGeom prst="rightArrow">
            <a:avLst>
              <a:gd fmla="val 23091" name="adj1"/>
              <a:gd fmla="val 8452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5"/>
          <p:cNvSpPr/>
          <p:nvPr/>
        </p:nvSpPr>
        <p:spPr>
          <a:xfrm>
            <a:off x="4420750" y="1190775"/>
            <a:ext cx="2976600" cy="92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5"/>
          <p:cNvSpPr/>
          <p:nvPr/>
        </p:nvSpPr>
        <p:spPr>
          <a:xfrm>
            <a:off x="4359175" y="3038225"/>
            <a:ext cx="4606800" cy="1389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txBox="1"/>
          <p:nvPr>
            <p:ph idx="12" type="sldNum"/>
          </p:nvPr>
        </p:nvSpPr>
        <p:spPr>
          <a:xfrm>
            <a:off x="8470392" y="4427745"/>
            <a:ext cx="161400" cy="184800"/>
          </a:xfrm>
          <a:prstGeom prst="rect">
            <a:avLst/>
          </a:prstGeom>
          <a:noFill/>
          <a:ln>
            <a:noFill/>
          </a:ln>
        </p:spPr>
        <p:txBody>
          <a:bodyPr anchorCtr="0" anchor="t" bIns="0" lIns="0" spcFirstLastPara="1" rIns="0" wrap="square" tIns="0">
            <a:spAutoFit/>
          </a:bodyPr>
          <a:lstStyle/>
          <a:p>
            <a:pPr indent="0" lvl="0" marL="38100" rtl="0" algn="l">
              <a:lnSpc>
                <a:spcPct val="118750"/>
              </a:lnSpc>
              <a:spcBef>
                <a:spcPts val="0"/>
              </a:spcBef>
              <a:spcAft>
                <a:spcPts val="0"/>
              </a:spcAft>
              <a:buNone/>
            </a:pPr>
            <a:fld id="{00000000-1234-1234-1234-123412341234}" type="slidenum">
              <a:rPr lang="zh-CN"/>
              <a:t>‹#›</a:t>
            </a:fld>
            <a:endParaRPr/>
          </a:p>
        </p:txBody>
      </p:sp>
      <p:sp>
        <p:nvSpPr>
          <p:cNvPr id="205" name="Google Shape;205;p26"/>
          <p:cNvSpPr txBox="1"/>
          <p:nvPr>
            <p:ph type="title"/>
          </p:nvPr>
        </p:nvSpPr>
        <p:spPr>
          <a:xfrm>
            <a:off x="175925" y="142450"/>
            <a:ext cx="8968200" cy="4437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lang="zh-CN" sz="2800">
                <a:solidFill>
                  <a:srgbClr val="002060"/>
                </a:solidFill>
              </a:rPr>
              <a:t>1. Implement &amp; Analyze Dijkstra’s Algorithm (a)</a:t>
            </a:r>
            <a:endParaRPr sz="2800">
              <a:solidFill>
                <a:srgbClr val="002060"/>
              </a:solidFill>
            </a:endParaRPr>
          </a:p>
        </p:txBody>
      </p:sp>
      <p:pic>
        <p:nvPicPr>
          <p:cNvPr id="206" name="Google Shape;206;p26"/>
          <p:cNvPicPr preferRelativeResize="0"/>
          <p:nvPr/>
        </p:nvPicPr>
        <p:blipFill>
          <a:blip r:embed="rId3">
            <a:alphaModFix/>
          </a:blip>
          <a:stretch>
            <a:fillRect/>
          </a:stretch>
        </p:blipFill>
        <p:spPr>
          <a:xfrm>
            <a:off x="375350" y="695375"/>
            <a:ext cx="7822875" cy="36563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ph type="title"/>
          </p:nvPr>
        </p:nvSpPr>
        <p:spPr>
          <a:xfrm>
            <a:off x="175925" y="142450"/>
            <a:ext cx="8968200" cy="4437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lang="zh-CN" sz="2800">
                <a:solidFill>
                  <a:srgbClr val="002060"/>
                </a:solidFill>
              </a:rPr>
              <a:t>2</a:t>
            </a:r>
            <a:r>
              <a:rPr lang="zh-CN" sz="2800">
                <a:solidFill>
                  <a:srgbClr val="002060"/>
                </a:solidFill>
              </a:rPr>
              <a:t>. Implement &amp; Analyze Dijkstra’s Algorithm (b)</a:t>
            </a:r>
            <a:endParaRPr sz="2800">
              <a:solidFill>
                <a:srgbClr val="002060"/>
              </a:solidFill>
            </a:endParaRPr>
          </a:p>
        </p:txBody>
      </p:sp>
      <p:pic>
        <p:nvPicPr>
          <p:cNvPr id="212" name="Google Shape;212;p27"/>
          <p:cNvPicPr preferRelativeResize="0"/>
          <p:nvPr/>
        </p:nvPicPr>
        <p:blipFill>
          <a:blip r:embed="rId3">
            <a:alphaModFix/>
          </a:blip>
          <a:stretch>
            <a:fillRect/>
          </a:stretch>
        </p:blipFill>
        <p:spPr>
          <a:xfrm>
            <a:off x="271800" y="644725"/>
            <a:ext cx="5716825" cy="4252551"/>
          </a:xfrm>
          <a:prstGeom prst="rect">
            <a:avLst/>
          </a:prstGeom>
          <a:noFill/>
          <a:ln>
            <a:noFill/>
          </a:ln>
        </p:spPr>
      </p:pic>
      <p:pic>
        <p:nvPicPr>
          <p:cNvPr id="213" name="Google Shape;213;p27"/>
          <p:cNvPicPr preferRelativeResize="0"/>
          <p:nvPr/>
        </p:nvPicPr>
        <p:blipFill>
          <a:blip r:embed="rId4">
            <a:alphaModFix/>
          </a:blip>
          <a:stretch>
            <a:fillRect/>
          </a:stretch>
        </p:blipFill>
        <p:spPr>
          <a:xfrm>
            <a:off x="3890525" y="644725"/>
            <a:ext cx="5117000" cy="4252548"/>
          </a:xfrm>
          <a:prstGeom prst="rect">
            <a:avLst/>
          </a:prstGeom>
          <a:noFill/>
          <a:ln>
            <a:noFill/>
          </a:ln>
        </p:spPr>
      </p:pic>
      <p:sp>
        <p:nvSpPr>
          <p:cNvPr id="214" name="Google Shape;214;p27"/>
          <p:cNvSpPr/>
          <p:nvPr/>
        </p:nvSpPr>
        <p:spPr>
          <a:xfrm rot="5400000">
            <a:off x="1710100" y="3545650"/>
            <a:ext cx="1908300" cy="383100"/>
          </a:xfrm>
          <a:prstGeom prst="leftRightUpArrow">
            <a:avLst>
              <a:gd fmla="val 25000" name="adj1"/>
              <a:gd fmla="val 25000" name="adj2"/>
              <a:gd fmla="val 25000" name="adj3"/>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txBox="1"/>
          <p:nvPr/>
        </p:nvSpPr>
        <p:spPr>
          <a:xfrm>
            <a:off x="2819350" y="3552550"/>
            <a:ext cx="139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rgbClr val="FF0000"/>
                </a:solidFill>
              </a:rPr>
              <a:t>O(V)</a:t>
            </a:r>
            <a:endParaRPr sz="1200">
              <a:solidFill>
                <a:srgbClr val="FF0000"/>
              </a:solidFill>
            </a:endParaRPr>
          </a:p>
        </p:txBody>
      </p:sp>
      <p:sp>
        <p:nvSpPr>
          <p:cNvPr id="216" name="Google Shape;216;p27"/>
          <p:cNvSpPr/>
          <p:nvPr/>
        </p:nvSpPr>
        <p:spPr>
          <a:xfrm>
            <a:off x="5750950" y="1115850"/>
            <a:ext cx="350100" cy="1386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txBox="1"/>
          <p:nvPr/>
        </p:nvSpPr>
        <p:spPr>
          <a:xfrm>
            <a:off x="6054825" y="1000500"/>
            <a:ext cx="170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rgbClr val="FF0000"/>
                </a:solidFill>
              </a:rPr>
              <a:t>Loop V Times</a:t>
            </a:r>
            <a:endParaRPr sz="1200">
              <a:solidFill>
                <a:srgbClr val="FF0000"/>
              </a:solidFill>
            </a:endParaRPr>
          </a:p>
        </p:txBody>
      </p:sp>
      <p:sp>
        <p:nvSpPr>
          <p:cNvPr id="218" name="Google Shape;218;p27"/>
          <p:cNvSpPr/>
          <p:nvPr/>
        </p:nvSpPr>
        <p:spPr>
          <a:xfrm>
            <a:off x="5926000" y="1385250"/>
            <a:ext cx="350100" cy="1386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txBox="1"/>
          <p:nvPr/>
        </p:nvSpPr>
        <p:spPr>
          <a:xfrm>
            <a:off x="6249675" y="1269900"/>
            <a:ext cx="170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rgbClr val="FF0000"/>
                </a:solidFill>
              </a:rPr>
              <a:t>O(logV)</a:t>
            </a:r>
            <a:endParaRPr sz="1200">
              <a:solidFill>
                <a:srgbClr val="FF0000"/>
              </a:solidFill>
            </a:endParaRPr>
          </a:p>
        </p:txBody>
      </p:sp>
      <p:sp>
        <p:nvSpPr>
          <p:cNvPr id="220" name="Google Shape;220;p27"/>
          <p:cNvSpPr/>
          <p:nvPr/>
        </p:nvSpPr>
        <p:spPr>
          <a:xfrm>
            <a:off x="6817900" y="2317800"/>
            <a:ext cx="350100" cy="1386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txBox="1"/>
          <p:nvPr/>
        </p:nvSpPr>
        <p:spPr>
          <a:xfrm>
            <a:off x="7141575" y="2202450"/>
            <a:ext cx="170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rgbClr val="FF0000"/>
                </a:solidFill>
              </a:rPr>
              <a:t>Loop E times max</a:t>
            </a:r>
            <a:endParaRPr sz="1200">
              <a:solidFill>
                <a:srgbClr val="FF0000"/>
              </a:solidFill>
            </a:endParaRPr>
          </a:p>
        </p:txBody>
      </p:sp>
      <p:sp>
        <p:nvSpPr>
          <p:cNvPr id="222" name="Google Shape;222;p27"/>
          <p:cNvSpPr/>
          <p:nvPr/>
        </p:nvSpPr>
        <p:spPr>
          <a:xfrm>
            <a:off x="7023100" y="3757725"/>
            <a:ext cx="350100" cy="1386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txBox="1"/>
          <p:nvPr/>
        </p:nvSpPr>
        <p:spPr>
          <a:xfrm>
            <a:off x="7346775" y="3642375"/>
            <a:ext cx="170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rgbClr val="FF0000"/>
                </a:solidFill>
              </a:rPr>
              <a:t>O(V+logV)</a:t>
            </a:r>
            <a:endParaRPr sz="1200">
              <a:solidFill>
                <a:srgbClr val="FF0000"/>
              </a:solidFill>
            </a:endParaRPr>
          </a:p>
        </p:txBody>
      </p:sp>
      <p:pic>
        <p:nvPicPr>
          <p:cNvPr id="224" name="Google Shape;224;p27"/>
          <p:cNvPicPr preferRelativeResize="0"/>
          <p:nvPr/>
        </p:nvPicPr>
        <p:blipFill>
          <a:blip r:embed="rId5">
            <a:alphaModFix/>
          </a:blip>
          <a:stretch>
            <a:fillRect/>
          </a:stretch>
        </p:blipFill>
        <p:spPr>
          <a:xfrm>
            <a:off x="4275688" y="1894063"/>
            <a:ext cx="3833722" cy="2719425"/>
          </a:xfrm>
          <a:prstGeom prst="rect">
            <a:avLst/>
          </a:prstGeom>
          <a:noFill/>
          <a:ln cap="flat" cmpd="sng" w="19050">
            <a:solidFill>
              <a:srgbClr val="00FFFF"/>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ph type="title"/>
          </p:nvPr>
        </p:nvSpPr>
        <p:spPr>
          <a:xfrm>
            <a:off x="175925" y="142450"/>
            <a:ext cx="8968200" cy="4437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lang="zh-CN" sz="2800">
                <a:solidFill>
                  <a:srgbClr val="002060"/>
                </a:solidFill>
              </a:rPr>
              <a:t>2. Implement &amp; Analyze Dijkstra’s Algorithm (b)</a:t>
            </a:r>
            <a:endParaRPr sz="2800">
              <a:solidFill>
                <a:srgbClr val="002060"/>
              </a:solidFill>
            </a:endParaRPr>
          </a:p>
        </p:txBody>
      </p:sp>
      <p:pic>
        <p:nvPicPr>
          <p:cNvPr id="230" name="Google Shape;230;p28"/>
          <p:cNvPicPr preferRelativeResize="0"/>
          <p:nvPr/>
        </p:nvPicPr>
        <p:blipFill>
          <a:blip r:embed="rId3">
            <a:alphaModFix/>
          </a:blip>
          <a:stretch>
            <a:fillRect/>
          </a:stretch>
        </p:blipFill>
        <p:spPr>
          <a:xfrm>
            <a:off x="1266825" y="561975"/>
            <a:ext cx="6610350" cy="4019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175925" y="142450"/>
            <a:ext cx="8968200" cy="8748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lang="zh-CN" sz="2800">
                <a:solidFill>
                  <a:srgbClr val="002060"/>
                </a:solidFill>
              </a:rPr>
              <a:t>3</a:t>
            </a:r>
            <a:r>
              <a:rPr lang="zh-CN" sz="2800">
                <a:solidFill>
                  <a:srgbClr val="002060"/>
                </a:solidFill>
              </a:rPr>
              <a:t>. Comparing the CPU runtimes between part (a) and (b) with regards to number of edges and vertexes</a:t>
            </a:r>
            <a:endParaRPr sz="2800">
              <a:solidFill>
                <a:srgbClr val="002060"/>
              </a:solidFill>
            </a:endParaRPr>
          </a:p>
        </p:txBody>
      </p:sp>
      <p:pic>
        <p:nvPicPr>
          <p:cNvPr id="236" name="Google Shape;236;p29"/>
          <p:cNvPicPr preferRelativeResize="0"/>
          <p:nvPr/>
        </p:nvPicPr>
        <p:blipFill>
          <a:blip r:embed="rId3">
            <a:alphaModFix/>
          </a:blip>
          <a:stretch>
            <a:fillRect/>
          </a:stretch>
        </p:blipFill>
        <p:spPr>
          <a:xfrm>
            <a:off x="175925" y="1301375"/>
            <a:ext cx="4278800" cy="2752725"/>
          </a:xfrm>
          <a:prstGeom prst="rect">
            <a:avLst/>
          </a:prstGeom>
          <a:noFill/>
          <a:ln>
            <a:noFill/>
          </a:ln>
        </p:spPr>
      </p:pic>
      <p:sp>
        <p:nvSpPr>
          <p:cNvPr id="237" name="Google Shape;237;p29"/>
          <p:cNvSpPr txBox="1"/>
          <p:nvPr/>
        </p:nvSpPr>
        <p:spPr>
          <a:xfrm>
            <a:off x="118300" y="4074100"/>
            <a:ext cx="4303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t>Runtime is shown in Microseconds</a:t>
            </a:r>
            <a:endParaRPr sz="1200"/>
          </a:p>
          <a:p>
            <a:pPr indent="0" lvl="0" marL="0" rtl="0" algn="l">
              <a:spcBef>
                <a:spcPts val="0"/>
              </a:spcBef>
              <a:spcAft>
                <a:spcPts val="0"/>
              </a:spcAft>
              <a:buNone/>
            </a:pPr>
            <a:r>
              <a:rPr lang="zh-CN" sz="1200"/>
              <a:t>As the graph goes on, the number of edges </a:t>
            </a:r>
            <a:r>
              <a:rPr lang="zh-CN" sz="1200"/>
              <a:t>increases</a:t>
            </a:r>
            <a:r>
              <a:rPr lang="zh-CN" sz="1200"/>
              <a:t> as well</a:t>
            </a:r>
            <a:endParaRPr sz="1200"/>
          </a:p>
        </p:txBody>
      </p:sp>
      <p:pic>
        <p:nvPicPr>
          <p:cNvPr id="238" name="Google Shape;238;p29"/>
          <p:cNvPicPr preferRelativeResize="0"/>
          <p:nvPr/>
        </p:nvPicPr>
        <p:blipFill>
          <a:blip r:embed="rId4">
            <a:alphaModFix/>
          </a:blip>
          <a:stretch>
            <a:fillRect/>
          </a:stretch>
        </p:blipFill>
        <p:spPr>
          <a:xfrm>
            <a:off x="4616075" y="1292150"/>
            <a:ext cx="4384477" cy="277116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ph type="title"/>
          </p:nvPr>
        </p:nvSpPr>
        <p:spPr>
          <a:xfrm>
            <a:off x="175925" y="142450"/>
            <a:ext cx="8968200" cy="8748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lang="zh-CN" sz="2800">
                <a:solidFill>
                  <a:srgbClr val="002060"/>
                </a:solidFill>
              </a:rPr>
              <a:t>3. Comparing the CPU runtimes between part (a) and (b) with regards to number of edges and vertexes</a:t>
            </a:r>
            <a:endParaRPr sz="2800">
              <a:solidFill>
                <a:srgbClr val="002060"/>
              </a:solidFill>
            </a:endParaRPr>
          </a:p>
        </p:txBody>
      </p:sp>
      <p:pic>
        <p:nvPicPr>
          <p:cNvPr id="244" name="Google Shape;244;p30"/>
          <p:cNvPicPr preferRelativeResize="0"/>
          <p:nvPr/>
        </p:nvPicPr>
        <p:blipFill>
          <a:blip r:embed="rId3">
            <a:alphaModFix/>
          </a:blip>
          <a:stretch>
            <a:fillRect/>
          </a:stretch>
        </p:blipFill>
        <p:spPr>
          <a:xfrm>
            <a:off x="4425775" y="1614650"/>
            <a:ext cx="4583698" cy="2557754"/>
          </a:xfrm>
          <a:prstGeom prst="rect">
            <a:avLst/>
          </a:prstGeom>
          <a:noFill/>
          <a:ln>
            <a:noFill/>
          </a:ln>
        </p:spPr>
      </p:pic>
      <p:pic>
        <p:nvPicPr>
          <p:cNvPr id="245" name="Google Shape;245;p30"/>
          <p:cNvPicPr preferRelativeResize="0"/>
          <p:nvPr/>
        </p:nvPicPr>
        <p:blipFill>
          <a:blip r:embed="rId4">
            <a:alphaModFix/>
          </a:blip>
          <a:stretch>
            <a:fillRect/>
          </a:stretch>
        </p:blipFill>
        <p:spPr>
          <a:xfrm>
            <a:off x="175913" y="1521925"/>
            <a:ext cx="4581525" cy="2743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type="title"/>
          </p:nvPr>
        </p:nvSpPr>
        <p:spPr>
          <a:xfrm>
            <a:off x="175925" y="142450"/>
            <a:ext cx="8968200" cy="8748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lang="zh-CN" sz="2800">
                <a:solidFill>
                  <a:srgbClr val="002060"/>
                </a:solidFill>
              </a:rPr>
              <a:t>3. Comparing the CPU runtimes between part (a) and (b) with regards to number of edges and vertexes</a:t>
            </a:r>
            <a:endParaRPr sz="2800">
              <a:solidFill>
                <a:srgbClr val="002060"/>
              </a:solidFill>
            </a:endParaRPr>
          </a:p>
        </p:txBody>
      </p:sp>
      <p:pic>
        <p:nvPicPr>
          <p:cNvPr id="251" name="Google Shape;251;p31"/>
          <p:cNvPicPr preferRelativeResize="0"/>
          <p:nvPr/>
        </p:nvPicPr>
        <p:blipFill>
          <a:blip r:embed="rId3">
            <a:alphaModFix/>
          </a:blip>
          <a:stretch>
            <a:fillRect/>
          </a:stretch>
        </p:blipFill>
        <p:spPr>
          <a:xfrm>
            <a:off x="72263" y="1567475"/>
            <a:ext cx="4581525" cy="2743200"/>
          </a:xfrm>
          <a:prstGeom prst="rect">
            <a:avLst/>
          </a:prstGeom>
          <a:noFill/>
          <a:ln>
            <a:noFill/>
          </a:ln>
        </p:spPr>
      </p:pic>
      <p:pic>
        <p:nvPicPr>
          <p:cNvPr id="252" name="Google Shape;252;p31"/>
          <p:cNvPicPr preferRelativeResize="0"/>
          <p:nvPr/>
        </p:nvPicPr>
        <p:blipFill>
          <a:blip r:embed="rId4">
            <a:alphaModFix/>
          </a:blip>
          <a:stretch>
            <a:fillRect/>
          </a:stretch>
        </p:blipFill>
        <p:spPr>
          <a:xfrm>
            <a:off x="4726362" y="1615025"/>
            <a:ext cx="4278539" cy="2743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txBox="1"/>
          <p:nvPr>
            <p:ph idx="12" type="sldNum"/>
          </p:nvPr>
        </p:nvSpPr>
        <p:spPr>
          <a:xfrm>
            <a:off x="8470392" y="4427745"/>
            <a:ext cx="161400" cy="184800"/>
          </a:xfrm>
          <a:prstGeom prst="rect">
            <a:avLst/>
          </a:prstGeom>
          <a:noFill/>
          <a:ln>
            <a:noFill/>
          </a:ln>
        </p:spPr>
        <p:txBody>
          <a:bodyPr anchorCtr="0" anchor="t" bIns="0" lIns="0" spcFirstLastPara="1" rIns="0" wrap="square" tIns="0">
            <a:spAutoFit/>
          </a:bodyPr>
          <a:lstStyle/>
          <a:p>
            <a:pPr indent="0" lvl="0" marL="38100" rtl="0" algn="l">
              <a:spcBef>
                <a:spcPts val="0"/>
              </a:spcBef>
              <a:spcAft>
                <a:spcPts val="0"/>
              </a:spcAft>
              <a:buClr>
                <a:srgbClr val="000000"/>
              </a:buClr>
              <a:buFont typeface="Arial"/>
              <a:buNone/>
            </a:pPr>
            <a:fld id="{00000000-1234-1234-1234-123412341234}" type="slidenum">
              <a:rPr lang="zh-CN"/>
              <a:t>‹#›</a:t>
            </a:fld>
            <a:endParaRPr sz="1000">
              <a:solidFill>
                <a:schemeClr val="dk2"/>
              </a:solidFill>
            </a:endParaRPr>
          </a:p>
        </p:txBody>
      </p:sp>
      <p:sp>
        <p:nvSpPr>
          <p:cNvPr id="258" name="Google Shape;258;p32"/>
          <p:cNvSpPr txBox="1"/>
          <p:nvPr>
            <p:ph type="title"/>
          </p:nvPr>
        </p:nvSpPr>
        <p:spPr>
          <a:xfrm>
            <a:off x="1903650" y="980200"/>
            <a:ext cx="5336700" cy="149040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lang="zh-CN" sz="4800">
                <a:solidFill>
                  <a:srgbClr val="002060"/>
                </a:solidFill>
              </a:rPr>
              <a:t>THANK YOU FOR YOUR TIME!</a:t>
            </a:r>
            <a:endParaRPr sz="4800">
              <a:solidFill>
                <a:srgbClr val="002060"/>
              </a:solidFill>
            </a:endParaRPr>
          </a:p>
        </p:txBody>
      </p:sp>
      <p:pic>
        <p:nvPicPr>
          <p:cNvPr id="259" name="Google Shape;259;p32"/>
          <p:cNvPicPr preferRelativeResize="0"/>
          <p:nvPr/>
        </p:nvPicPr>
        <p:blipFill>
          <a:blip r:embed="rId3">
            <a:alphaModFix/>
          </a:blip>
          <a:stretch>
            <a:fillRect/>
          </a:stretch>
        </p:blipFill>
        <p:spPr>
          <a:xfrm>
            <a:off x="3966300" y="2571750"/>
            <a:ext cx="1211400" cy="1211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idx="12" type="sldNum"/>
          </p:nvPr>
        </p:nvSpPr>
        <p:spPr>
          <a:xfrm>
            <a:off x="8470392" y="4427745"/>
            <a:ext cx="161400" cy="184800"/>
          </a:xfrm>
          <a:prstGeom prst="rect">
            <a:avLst/>
          </a:prstGeom>
          <a:noFill/>
          <a:ln>
            <a:noFill/>
          </a:ln>
        </p:spPr>
        <p:txBody>
          <a:bodyPr anchorCtr="0" anchor="t" bIns="0" lIns="0" spcFirstLastPara="1" rIns="0" wrap="square" tIns="0">
            <a:spAutoFit/>
          </a:bodyPr>
          <a:lstStyle/>
          <a:p>
            <a:pPr indent="0" lvl="0" marL="38100" rtl="0" algn="l">
              <a:lnSpc>
                <a:spcPct val="118750"/>
              </a:lnSpc>
              <a:spcBef>
                <a:spcPts val="0"/>
              </a:spcBef>
              <a:spcAft>
                <a:spcPts val="0"/>
              </a:spcAft>
              <a:buNone/>
            </a:pPr>
            <a:fld id="{00000000-1234-1234-1234-123412341234}" type="slidenum">
              <a:rPr lang="zh-CN"/>
              <a:t>‹#›</a:t>
            </a:fld>
            <a:endParaRPr/>
          </a:p>
        </p:txBody>
      </p:sp>
      <p:sp>
        <p:nvSpPr>
          <p:cNvPr id="71" name="Google Shape;71;p15"/>
          <p:cNvSpPr txBox="1"/>
          <p:nvPr>
            <p:ph type="title"/>
          </p:nvPr>
        </p:nvSpPr>
        <p:spPr>
          <a:xfrm>
            <a:off x="175925" y="142450"/>
            <a:ext cx="8968200" cy="8286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lang="zh-CN" sz="2800">
                <a:solidFill>
                  <a:srgbClr val="002060"/>
                </a:solidFill>
              </a:rPr>
              <a:t>Project 3: Dynamic Programming</a:t>
            </a:r>
            <a:endParaRPr sz="2800">
              <a:solidFill>
                <a:srgbClr val="002060"/>
              </a:solidFill>
            </a:endParaRPr>
          </a:p>
          <a:p>
            <a:pPr indent="-387350" lvl="0" marL="3200400" rtl="0" algn="l">
              <a:lnSpc>
                <a:spcPct val="100000"/>
              </a:lnSpc>
              <a:spcBef>
                <a:spcPts val="0"/>
              </a:spcBef>
              <a:spcAft>
                <a:spcPts val="0"/>
              </a:spcAft>
              <a:buClr>
                <a:srgbClr val="002060"/>
              </a:buClr>
              <a:buSzPts val="2500"/>
              <a:buChar char="-"/>
            </a:pPr>
            <a:r>
              <a:rPr lang="zh-CN" sz="2500">
                <a:solidFill>
                  <a:srgbClr val="002060"/>
                </a:solidFill>
              </a:rPr>
              <a:t>Unlimited Supplies of Objects</a:t>
            </a:r>
            <a:endParaRPr sz="2500">
              <a:solidFill>
                <a:srgbClr val="002060"/>
              </a:solidFill>
            </a:endParaRPr>
          </a:p>
        </p:txBody>
      </p:sp>
      <p:sp>
        <p:nvSpPr>
          <p:cNvPr id="72" name="Google Shape;72;p15"/>
          <p:cNvSpPr txBox="1"/>
          <p:nvPr/>
        </p:nvSpPr>
        <p:spPr>
          <a:xfrm>
            <a:off x="175925" y="1213700"/>
            <a:ext cx="4144200" cy="21240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1200"/>
              </a:spcBef>
              <a:spcAft>
                <a:spcPts val="0"/>
              </a:spcAft>
              <a:buClr>
                <a:srgbClr val="980000"/>
              </a:buClr>
              <a:buSzPts val="1700"/>
              <a:buChar char="➢"/>
            </a:pPr>
            <a:r>
              <a:rPr b="1" lang="zh-CN" sz="1700">
                <a:solidFill>
                  <a:srgbClr val="980000"/>
                </a:solidFill>
              </a:rPr>
              <a:t>Recursive definition of P(C)</a:t>
            </a:r>
            <a:endParaRPr b="1" sz="1700">
              <a:solidFill>
                <a:srgbClr val="980000"/>
              </a:solidFill>
            </a:endParaRPr>
          </a:p>
          <a:p>
            <a:pPr indent="-336550" lvl="1" marL="914400" rtl="0" algn="l">
              <a:lnSpc>
                <a:spcPct val="150000"/>
              </a:lnSpc>
              <a:spcBef>
                <a:spcPts val="0"/>
              </a:spcBef>
              <a:spcAft>
                <a:spcPts val="0"/>
              </a:spcAft>
              <a:buClr>
                <a:srgbClr val="980000"/>
              </a:buClr>
              <a:buSzPts val="1700"/>
              <a:buChar char="○"/>
            </a:pPr>
            <a:r>
              <a:rPr b="1" lang="zh-CN" sz="1700">
                <a:solidFill>
                  <a:srgbClr val="980000"/>
                </a:solidFill>
              </a:rPr>
              <a:t>Subproblem Graph</a:t>
            </a:r>
            <a:endParaRPr b="1" sz="1700">
              <a:solidFill>
                <a:srgbClr val="980000"/>
              </a:solidFill>
            </a:endParaRPr>
          </a:p>
          <a:p>
            <a:pPr indent="-336550" lvl="0" marL="457200" rtl="0" algn="l">
              <a:lnSpc>
                <a:spcPct val="150000"/>
              </a:lnSpc>
              <a:spcBef>
                <a:spcPts val="0"/>
              </a:spcBef>
              <a:spcAft>
                <a:spcPts val="0"/>
              </a:spcAft>
              <a:buClr>
                <a:srgbClr val="980000"/>
              </a:buClr>
              <a:buSzPts val="1700"/>
              <a:buChar char="➢"/>
            </a:pPr>
            <a:r>
              <a:rPr b="1" lang="zh-CN" sz="1700">
                <a:solidFill>
                  <a:srgbClr val="980000"/>
                </a:solidFill>
              </a:rPr>
              <a:t>Dynamic Programming Algorithm</a:t>
            </a:r>
            <a:endParaRPr b="1" sz="1700">
              <a:solidFill>
                <a:srgbClr val="980000"/>
              </a:solidFill>
            </a:endParaRPr>
          </a:p>
          <a:p>
            <a:pPr indent="-336550" lvl="0" marL="457200" rtl="0" algn="l">
              <a:lnSpc>
                <a:spcPct val="150000"/>
              </a:lnSpc>
              <a:spcBef>
                <a:spcPts val="0"/>
              </a:spcBef>
              <a:spcAft>
                <a:spcPts val="0"/>
              </a:spcAft>
              <a:buClr>
                <a:srgbClr val="980000"/>
              </a:buClr>
              <a:buSzPts val="1700"/>
              <a:buChar char="➢"/>
            </a:pPr>
            <a:r>
              <a:rPr b="1" lang="zh-CN" sz="1700">
                <a:solidFill>
                  <a:srgbClr val="980000"/>
                </a:solidFill>
              </a:rPr>
              <a:t>Implementation &amp; Output</a:t>
            </a:r>
            <a:endParaRPr b="1" sz="1700">
              <a:solidFill>
                <a:srgbClr val="980000"/>
              </a:solidFill>
            </a:endParaRPr>
          </a:p>
          <a:p>
            <a:pPr indent="0" lvl="0" marL="0" rtl="0" algn="l">
              <a:lnSpc>
                <a:spcPct val="150000"/>
              </a:lnSpc>
              <a:spcBef>
                <a:spcPts val="1200"/>
              </a:spcBef>
              <a:spcAft>
                <a:spcPts val="1200"/>
              </a:spcAft>
              <a:buNone/>
            </a:pPr>
            <a:r>
              <a:t/>
            </a:r>
            <a:endParaRPr>
              <a:solidFill>
                <a:srgbClr val="000000"/>
              </a:solidFill>
            </a:endParaRPr>
          </a:p>
        </p:txBody>
      </p:sp>
      <p:pic>
        <p:nvPicPr>
          <p:cNvPr id="73" name="Google Shape;73;p15"/>
          <p:cNvPicPr preferRelativeResize="0"/>
          <p:nvPr/>
        </p:nvPicPr>
        <p:blipFill rotWithShape="1">
          <a:blip r:embed="rId3">
            <a:alphaModFix/>
          </a:blip>
          <a:srcRect b="0" l="0" r="1224" t="1594"/>
          <a:stretch/>
        </p:blipFill>
        <p:spPr>
          <a:xfrm>
            <a:off x="4627250" y="1466175"/>
            <a:ext cx="3651199" cy="3146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3" name="Shape 263"/>
        <p:cNvGrpSpPr/>
        <p:nvPr/>
      </p:nvGrpSpPr>
      <p:grpSpPr>
        <a:xfrm>
          <a:off x="0" y="0"/>
          <a:ext cx="0" cy="0"/>
          <a:chOff x="0" y="0"/>
          <a:chExt cx="0" cy="0"/>
        </a:xfrm>
      </p:grpSpPr>
      <p:pic>
        <p:nvPicPr>
          <p:cNvPr id="264" name="Google Shape;264;p33"/>
          <p:cNvPicPr preferRelativeResize="0"/>
          <p:nvPr/>
        </p:nvPicPr>
        <p:blipFill rotWithShape="1">
          <a:blip r:embed="rId3">
            <a:alphaModFix/>
          </a:blip>
          <a:srcRect b="0" l="0" r="0" t="0"/>
          <a:stretch/>
        </p:blipFill>
        <p:spPr>
          <a:xfrm>
            <a:off x="0" y="0"/>
            <a:ext cx="9143999" cy="5143501"/>
          </a:xfrm>
          <a:prstGeom prst="rect">
            <a:avLst/>
          </a:prstGeom>
          <a:noFill/>
          <a:ln>
            <a:noFill/>
          </a:ln>
        </p:spPr>
      </p:pic>
      <p:sp>
        <p:nvSpPr>
          <p:cNvPr id="265" name="Google Shape;265;p33"/>
          <p:cNvSpPr txBox="1"/>
          <p:nvPr>
            <p:ph type="title"/>
          </p:nvPr>
        </p:nvSpPr>
        <p:spPr>
          <a:xfrm>
            <a:off x="609425" y="1588425"/>
            <a:ext cx="3225000" cy="982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zh-CN" sz="3900">
                <a:solidFill>
                  <a:srgbClr val="FFFFFF"/>
                </a:solidFill>
              </a:rPr>
              <a:t>CZ2101</a:t>
            </a:r>
            <a:endParaRPr sz="3900">
              <a:solidFill>
                <a:srgbClr val="FFFFFF"/>
              </a:solidFill>
            </a:endParaRPr>
          </a:p>
          <a:p>
            <a:pPr indent="0" lvl="0" marL="12700" rtl="0" algn="l">
              <a:lnSpc>
                <a:spcPct val="100000"/>
              </a:lnSpc>
              <a:spcBef>
                <a:spcPts val="0"/>
              </a:spcBef>
              <a:spcAft>
                <a:spcPts val="0"/>
              </a:spcAft>
              <a:buNone/>
            </a:pPr>
            <a:r>
              <a:rPr lang="zh-CN" sz="2400">
                <a:solidFill>
                  <a:srgbClr val="FFFFFF"/>
                </a:solidFill>
              </a:rPr>
              <a:t>Example Class 1</a:t>
            </a:r>
            <a:endParaRPr sz="2400">
              <a:solidFill>
                <a:srgbClr val="FFFFFF"/>
              </a:solidFill>
            </a:endParaRPr>
          </a:p>
        </p:txBody>
      </p:sp>
      <p:sp>
        <p:nvSpPr>
          <p:cNvPr id="266" name="Google Shape;266;p33"/>
          <p:cNvSpPr txBox="1"/>
          <p:nvPr/>
        </p:nvSpPr>
        <p:spPr>
          <a:xfrm>
            <a:off x="636134" y="4269318"/>
            <a:ext cx="1353300" cy="231000"/>
          </a:xfrm>
          <a:prstGeom prst="rect">
            <a:avLst/>
          </a:prstGeom>
          <a:noFill/>
          <a:ln>
            <a:noFill/>
          </a:ln>
        </p:spPr>
        <p:txBody>
          <a:bodyPr anchorCtr="0" anchor="t" bIns="0" lIns="0" spcFirstLastPara="1" rIns="0" wrap="square" tIns="0">
            <a:spAutoFit/>
          </a:bodyPr>
          <a:lstStyle/>
          <a:p>
            <a:pPr indent="0" lvl="0" marL="12700" marR="0" rtl="0" algn="l">
              <a:lnSpc>
                <a:spcPct val="117333"/>
              </a:lnSpc>
              <a:spcBef>
                <a:spcPts val="0"/>
              </a:spcBef>
              <a:spcAft>
                <a:spcPts val="0"/>
              </a:spcAft>
              <a:buNone/>
            </a:pPr>
            <a:r>
              <a:rPr lang="zh-CN" sz="1500">
                <a:solidFill>
                  <a:srgbClr val="FFFFFF"/>
                </a:solidFill>
              </a:rPr>
              <a:t>Sep</a:t>
            </a:r>
            <a:r>
              <a:rPr lang="zh-CN" sz="1500">
                <a:solidFill>
                  <a:srgbClr val="FFFFFF"/>
                </a:solidFill>
              </a:rPr>
              <a:t> 1</a:t>
            </a:r>
            <a:r>
              <a:rPr b="0" i="0" lang="zh-CN" sz="1500" u="none" cap="none" strike="noStrike">
                <a:solidFill>
                  <a:srgbClr val="FFFFFF"/>
                </a:solidFill>
                <a:latin typeface="Arial"/>
                <a:ea typeface="Arial"/>
                <a:cs typeface="Arial"/>
                <a:sym typeface="Arial"/>
              </a:rPr>
              <a:t>, 20</a:t>
            </a:r>
            <a:r>
              <a:rPr lang="zh-CN" sz="1500">
                <a:solidFill>
                  <a:srgbClr val="FFFFFF"/>
                </a:solidFill>
              </a:rPr>
              <a:t>21</a:t>
            </a:r>
            <a:endParaRPr b="0" i="0" sz="1500" u="none" cap="none" strike="noStrike">
              <a:latin typeface="Arial"/>
              <a:ea typeface="Arial"/>
              <a:cs typeface="Arial"/>
              <a:sym typeface="Arial"/>
            </a:endParaRPr>
          </a:p>
        </p:txBody>
      </p:sp>
      <p:sp>
        <p:nvSpPr>
          <p:cNvPr id="267" name="Google Shape;267;p33"/>
          <p:cNvSpPr txBox="1"/>
          <p:nvPr/>
        </p:nvSpPr>
        <p:spPr>
          <a:xfrm>
            <a:off x="636126" y="3021275"/>
            <a:ext cx="2645400" cy="1074900"/>
          </a:xfrm>
          <a:prstGeom prst="rect">
            <a:avLst/>
          </a:prstGeom>
          <a:noFill/>
          <a:ln>
            <a:noFill/>
          </a:ln>
        </p:spPr>
        <p:txBody>
          <a:bodyPr anchorCtr="0" anchor="t" bIns="0" lIns="0" spcFirstLastPara="1" rIns="0" wrap="square" tIns="12700">
            <a:spAutoFit/>
          </a:bodyPr>
          <a:lstStyle/>
          <a:p>
            <a:pPr indent="0" lvl="0" marL="0" marR="5080" rtl="0" algn="l">
              <a:lnSpc>
                <a:spcPct val="120000"/>
              </a:lnSpc>
              <a:spcBef>
                <a:spcPts val="0"/>
              </a:spcBef>
              <a:spcAft>
                <a:spcPts val="0"/>
              </a:spcAft>
              <a:buNone/>
            </a:pPr>
            <a:r>
              <a:rPr b="1" lang="zh-CN" sz="1500">
                <a:solidFill>
                  <a:srgbClr val="FFFFFF"/>
                </a:solidFill>
              </a:rPr>
              <a:t>Team Member</a:t>
            </a:r>
            <a:endParaRPr sz="1500">
              <a:solidFill>
                <a:srgbClr val="FFFFFF"/>
              </a:solidFill>
            </a:endParaRPr>
          </a:p>
          <a:p>
            <a:pPr indent="0" lvl="0" marL="0" marR="5080" rtl="0" algn="l">
              <a:lnSpc>
                <a:spcPct val="120000"/>
              </a:lnSpc>
              <a:spcBef>
                <a:spcPts val="0"/>
              </a:spcBef>
              <a:spcAft>
                <a:spcPts val="0"/>
              </a:spcAft>
              <a:buNone/>
            </a:pPr>
            <a:r>
              <a:rPr lang="zh-CN" sz="1500">
                <a:solidFill>
                  <a:srgbClr val="FFFFFF"/>
                </a:solidFill>
              </a:rPr>
              <a:t>Benjamin Goh (U2022728L)</a:t>
            </a:r>
            <a:endParaRPr sz="1500">
              <a:solidFill>
                <a:srgbClr val="FFFFFF"/>
              </a:solidFill>
            </a:endParaRPr>
          </a:p>
          <a:p>
            <a:pPr indent="0" lvl="0" marL="0" marR="5080" rtl="0" algn="l">
              <a:lnSpc>
                <a:spcPct val="120000"/>
              </a:lnSpc>
              <a:spcBef>
                <a:spcPts val="0"/>
              </a:spcBef>
              <a:spcAft>
                <a:spcPts val="0"/>
              </a:spcAft>
              <a:buNone/>
            </a:pPr>
            <a:r>
              <a:rPr lang="zh-CN" sz="1500">
                <a:solidFill>
                  <a:srgbClr val="FFFFFF"/>
                </a:solidFill>
              </a:rPr>
              <a:t>Isaac Tan (U2020337B)</a:t>
            </a:r>
            <a:endParaRPr sz="1500">
              <a:solidFill>
                <a:srgbClr val="FFFFFF"/>
              </a:solidFill>
            </a:endParaRPr>
          </a:p>
          <a:p>
            <a:pPr indent="0" lvl="0" marL="0" marR="5080" rtl="0" algn="l">
              <a:lnSpc>
                <a:spcPct val="120000"/>
              </a:lnSpc>
              <a:spcBef>
                <a:spcPts val="0"/>
              </a:spcBef>
              <a:spcAft>
                <a:spcPts val="0"/>
              </a:spcAft>
              <a:buClr>
                <a:schemeClr val="dk1"/>
              </a:buClr>
              <a:buFont typeface="Arial"/>
              <a:buNone/>
            </a:pPr>
            <a:r>
              <a:rPr lang="zh-CN" sz="1500">
                <a:solidFill>
                  <a:schemeClr val="lt1"/>
                </a:solidFill>
              </a:rPr>
              <a:t>Jiang Yuxin (U2022749J)</a:t>
            </a:r>
            <a:endParaRPr b="0" i="0" sz="1500" u="none" cap="none" strike="noStrike">
              <a:latin typeface="Arial"/>
              <a:ea typeface="Arial"/>
              <a:cs typeface="Arial"/>
              <a:sym typeface="Arial"/>
            </a:endParaRPr>
          </a:p>
        </p:txBody>
      </p:sp>
      <p:sp>
        <p:nvSpPr>
          <p:cNvPr id="268" name="Google Shape;268;p33"/>
          <p:cNvSpPr txBox="1"/>
          <p:nvPr/>
        </p:nvSpPr>
        <p:spPr>
          <a:xfrm>
            <a:off x="8495792" y="4416917"/>
            <a:ext cx="1104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zh-CN" sz="1200" u="none" cap="none" strike="noStrike">
                <a:solidFill>
                  <a:srgbClr val="8A8A8A"/>
                </a:solidFill>
                <a:latin typeface="Arial"/>
                <a:ea typeface="Arial"/>
                <a:cs typeface="Arial"/>
                <a:sym typeface="Arial"/>
              </a:rPr>
              <a:t>1</a:t>
            </a:r>
            <a:endParaRPr b="0" i="0" sz="1200" u="none" cap="none" strike="noStrike">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4"/>
          <p:cNvSpPr txBox="1"/>
          <p:nvPr>
            <p:ph idx="12" type="sldNum"/>
          </p:nvPr>
        </p:nvSpPr>
        <p:spPr>
          <a:xfrm>
            <a:off x="8470392" y="4427745"/>
            <a:ext cx="161400" cy="184800"/>
          </a:xfrm>
          <a:prstGeom prst="rect">
            <a:avLst/>
          </a:prstGeom>
          <a:noFill/>
          <a:ln>
            <a:noFill/>
          </a:ln>
        </p:spPr>
        <p:txBody>
          <a:bodyPr anchorCtr="0" anchor="t" bIns="0" lIns="0" spcFirstLastPara="1" rIns="0" wrap="square" tIns="0">
            <a:spAutoFit/>
          </a:bodyPr>
          <a:lstStyle/>
          <a:p>
            <a:pPr indent="0" lvl="0" marL="38100" rtl="0" algn="l">
              <a:lnSpc>
                <a:spcPct val="118750"/>
              </a:lnSpc>
              <a:spcBef>
                <a:spcPts val="0"/>
              </a:spcBef>
              <a:spcAft>
                <a:spcPts val="0"/>
              </a:spcAft>
              <a:buNone/>
            </a:pPr>
            <a:fld id="{00000000-1234-1234-1234-123412341234}" type="slidenum">
              <a:rPr lang="zh-CN"/>
              <a:t>‹#›</a:t>
            </a:fld>
            <a:endParaRPr/>
          </a:p>
        </p:txBody>
      </p:sp>
      <p:sp>
        <p:nvSpPr>
          <p:cNvPr id="274" name="Google Shape;274;p34"/>
          <p:cNvSpPr txBox="1"/>
          <p:nvPr>
            <p:ph type="title"/>
          </p:nvPr>
        </p:nvSpPr>
        <p:spPr>
          <a:xfrm>
            <a:off x="175925" y="142450"/>
            <a:ext cx="8968200" cy="4437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lang="zh-CN" sz="2800">
                <a:solidFill>
                  <a:srgbClr val="002060"/>
                </a:solidFill>
              </a:rPr>
              <a:t>Project 1: Integration of InsertionSort &amp; MergeSort</a:t>
            </a:r>
            <a:endParaRPr sz="2800">
              <a:solidFill>
                <a:srgbClr val="002060"/>
              </a:solidFill>
            </a:endParaRPr>
          </a:p>
        </p:txBody>
      </p:sp>
      <p:sp>
        <p:nvSpPr>
          <p:cNvPr id="275" name="Google Shape;275;p34"/>
          <p:cNvSpPr txBox="1"/>
          <p:nvPr/>
        </p:nvSpPr>
        <p:spPr>
          <a:xfrm>
            <a:off x="175925" y="759850"/>
            <a:ext cx="4880700" cy="17316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1200"/>
              </a:spcBef>
              <a:spcAft>
                <a:spcPts val="0"/>
              </a:spcAft>
              <a:buClr>
                <a:srgbClr val="980000"/>
              </a:buClr>
              <a:buSzPts val="1700"/>
              <a:buChar char="➢"/>
            </a:pPr>
            <a:r>
              <a:rPr b="1" lang="zh-CN" sz="1700">
                <a:solidFill>
                  <a:srgbClr val="980000"/>
                </a:solidFill>
              </a:rPr>
              <a:t>Implement &amp; Analyze Hybrid Algorithm</a:t>
            </a:r>
            <a:endParaRPr b="1" sz="1700">
              <a:solidFill>
                <a:srgbClr val="980000"/>
              </a:solidFill>
            </a:endParaRPr>
          </a:p>
          <a:p>
            <a:pPr indent="-336550" lvl="0" marL="457200" rtl="0" algn="l">
              <a:lnSpc>
                <a:spcPct val="150000"/>
              </a:lnSpc>
              <a:spcBef>
                <a:spcPts val="0"/>
              </a:spcBef>
              <a:spcAft>
                <a:spcPts val="0"/>
              </a:spcAft>
              <a:buClr>
                <a:srgbClr val="980000"/>
              </a:buClr>
              <a:buSzPts val="1700"/>
              <a:buChar char="➢"/>
            </a:pPr>
            <a:r>
              <a:rPr b="1" lang="zh-CN" sz="1700">
                <a:solidFill>
                  <a:srgbClr val="980000"/>
                </a:solidFill>
              </a:rPr>
              <a:t>Determine Optimal Value S</a:t>
            </a:r>
            <a:endParaRPr b="1" sz="1700">
              <a:solidFill>
                <a:srgbClr val="980000"/>
              </a:solidFill>
            </a:endParaRPr>
          </a:p>
          <a:p>
            <a:pPr indent="-336550" lvl="0" marL="457200" rtl="0" algn="l">
              <a:lnSpc>
                <a:spcPct val="150000"/>
              </a:lnSpc>
              <a:spcBef>
                <a:spcPts val="0"/>
              </a:spcBef>
              <a:spcAft>
                <a:spcPts val="0"/>
              </a:spcAft>
              <a:buClr>
                <a:srgbClr val="980000"/>
              </a:buClr>
              <a:buSzPts val="1700"/>
              <a:buChar char="➢"/>
            </a:pPr>
            <a:r>
              <a:rPr b="1" lang="zh-CN" sz="1700">
                <a:solidFill>
                  <a:srgbClr val="980000"/>
                </a:solidFill>
              </a:rPr>
              <a:t>Compare MergeSort against Hybrid </a:t>
            </a:r>
            <a:endParaRPr b="1" sz="1700">
              <a:solidFill>
                <a:srgbClr val="980000"/>
              </a:solidFill>
            </a:endParaRPr>
          </a:p>
          <a:p>
            <a:pPr indent="0" lvl="0" marL="0" rtl="0" algn="l">
              <a:lnSpc>
                <a:spcPct val="150000"/>
              </a:lnSpc>
              <a:spcBef>
                <a:spcPts val="1200"/>
              </a:spcBef>
              <a:spcAft>
                <a:spcPts val="1200"/>
              </a:spcAft>
              <a:buNone/>
            </a:pPr>
            <a:r>
              <a:t/>
            </a:r>
            <a:endParaRPr>
              <a:solidFill>
                <a:srgbClr val="000000"/>
              </a:solidFill>
            </a:endParaRPr>
          </a:p>
        </p:txBody>
      </p:sp>
      <p:pic>
        <p:nvPicPr>
          <p:cNvPr id="276" name="Google Shape;276;p34"/>
          <p:cNvPicPr preferRelativeResize="0"/>
          <p:nvPr/>
        </p:nvPicPr>
        <p:blipFill>
          <a:blip r:embed="rId3">
            <a:alphaModFix/>
          </a:blip>
          <a:stretch>
            <a:fillRect/>
          </a:stretch>
        </p:blipFill>
        <p:spPr>
          <a:xfrm>
            <a:off x="971988" y="2282850"/>
            <a:ext cx="3132415" cy="2261375"/>
          </a:xfrm>
          <a:prstGeom prst="rect">
            <a:avLst/>
          </a:prstGeom>
          <a:noFill/>
          <a:ln>
            <a:noFill/>
          </a:ln>
        </p:spPr>
      </p:pic>
      <p:pic>
        <p:nvPicPr>
          <p:cNvPr id="277" name="Google Shape;277;p34"/>
          <p:cNvPicPr preferRelativeResize="0"/>
          <p:nvPr/>
        </p:nvPicPr>
        <p:blipFill>
          <a:blip r:embed="rId4">
            <a:alphaModFix/>
          </a:blip>
          <a:stretch>
            <a:fillRect/>
          </a:stretch>
        </p:blipFill>
        <p:spPr>
          <a:xfrm>
            <a:off x="4572000" y="2282850"/>
            <a:ext cx="3584290" cy="2261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5"/>
          <p:cNvSpPr txBox="1"/>
          <p:nvPr>
            <p:ph idx="12" type="sldNum"/>
          </p:nvPr>
        </p:nvSpPr>
        <p:spPr>
          <a:xfrm>
            <a:off x="8470392" y="4427745"/>
            <a:ext cx="161400" cy="184800"/>
          </a:xfrm>
          <a:prstGeom prst="rect">
            <a:avLst/>
          </a:prstGeom>
          <a:noFill/>
          <a:ln>
            <a:noFill/>
          </a:ln>
        </p:spPr>
        <p:txBody>
          <a:bodyPr anchorCtr="0" anchor="t" bIns="0" lIns="0" spcFirstLastPara="1" rIns="0" wrap="square" tIns="0">
            <a:spAutoFit/>
          </a:bodyPr>
          <a:lstStyle/>
          <a:p>
            <a:pPr indent="0" lvl="0" marL="38100" rtl="0" algn="l">
              <a:lnSpc>
                <a:spcPct val="118750"/>
              </a:lnSpc>
              <a:spcBef>
                <a:spcPts val="0"/>
              </a:spcBef>
              <a:spcAft>
                <a:spcPts val="0"/>
              </a:spcAft>
              <a:buNone/>
            </a:pPr>
            <a:fld id="{00000000-1234-1234-1234-123412341234}" type="slidenum">
              <a:rPr lang="zh-CN"/>
              <a:t>‹#›</a:t>
            </a:fld>
            <a:endParaRPr/>
          </a:p>
        </p:txBody>
      </p:sp>
      <p:sp>
        <p:nvSpPr>
          <p:cNvPr id="283" name="Google Shape;283;p35"/>
          <p:cNvSpPr txBox="1"/>
          <p:nvPr>
            <p:ph type="title"/>
          </p:nvPr>
        </p:nvSpPr>
        <p:spPr>
          <a:xfrm>
            <a:off x="175925" y="142450"/>
            <a:ext cx="8968200" cy="4437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lang="zh-CN" sz="2800">
                <a:solidFill>
                  <a:srgbClr val="002060"/>
                </a:solidFill>
              </a:rPr>
              <a:t>1. Implement Hybrid Algorithm</a:t>
            </a:r>
            <a:endParaRPr sz="2800">
              <a:solidFill>
                <a:srgbClr val="002060"/>
              </a:solidFill>
            </a:endParaRPr>
          </a:p>
        </p:txBody>
      </p:sp>
      <p:pic>
        <p:nvPicPr>
          <p:cNvPr id="284" name="Google Shape;284;p35"/>
          <p:cNvPicPr preferRelativeResize="0"/>
          <p:nvPr/>
        </p:nvPicPr>
        <p:blipFill>
          <a:blip r:embed="rId3">
            <a:alphaModFix/>
          </a:blip>
          <a:stretch>
            <a:fillRect/>
          </a:stretch>
        </p:blipFill>
        <p:spPr>
          <a:xfrm>
            <a:off x="226175" y="926675"/>
            <a:ext cx="4992150" cy="3290150"/>
          </a:xfrm>
          <a:prstGeom prst="rect">
            <a:avLst/>
          </a:prstGeom>
          <a:noFill/>
          <a:ln>
            <a:noFill/>
          </a:ln>
        </p:spPr>
      </p:pic>
      <p:pic>
        <p:nvPicPr>
          <p:cNvPr id="285" name="Google Shape;285;p35"/>
          <p:cNvPicPr preferRelativeResize="0"/>
          <p:nvPr/>
        </p:nvPicPr>
        <p:blipFill>
          <a:blip r:embed="rId4">
            <a:alphaModFix/>
          </a:blip>
          <a:stretch>
            <a:fillRect/>
          </a:stretch>
        </p:blipFill>
        <p:spPr>
          <a:xfrm>
            <a:off x="5370725" y="1005025"/>
            <a:ext cx="3620874" cy="3211805"/>
          </a:xfrm>
          <a:prstGeom prst="rect">
            <a:avLst/>
          </a:prstGeom>
          <a:noFill/>
          <a:ln>
            <a:noFill/>
          </a:ln>
        </p:spPr>
      </p:pic>
      <p:sp>
        <p:nvSpPr>
          <p:cNvPr id="286" name="Google Shape;286;p35"/>
          <p:cNvSpPr txBox="1"/>
          <p:nvPr/>
        </p:nvSpPr>
        <p:spPr>
          <a:xfrm>
            <a:off x="6303513" y="586150"/>
            <a:ext cx="19410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b="1" lang="zh-CN" sz="1700">
                <a:solidFill>
                  <a:srgbClr val="980000"/>
                </a:solidFill>
              </a:rPr>
              <a:t>Recursion Tree</a:t>
            </a:r>
            <a:endParaRPr>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6"/>
          <p:cNvSpPr txBox="1"/>
          <p:nvPr>
            <p:ph idx="12" type="sldNum"/>
          </p:nvPr>
        </p:nvSpPr>
        <p:spPr>
          <a:xfrm>
            <a:off x="8470392" y="4427745"/>
            <a:ext cx="161400" cy="184800"/>
          </a:xfrm>
          <a:prstGeom prst="rect">
            <a:avLst/>
          </a:prstGeom>
          <a:noFill/>
          <a:ln>
            <a:noFill/>
          </a:ln>
        </p:spPr>
        <p:txBody>
          <a:bodyPr anchorCtr="0" anchor="t" bIns="0" lIns="0" spcFirstLastPara="1" rIns="0" wrap="square" tIns="0">
            <a:spAutoFit/>
          </a:bodyPr>
          <a:lstStyle/>
          <a:p>
            <a:pPr indent="0" lvl="0" marL="38100" rtl="0" algn="l">
              <a:lnSpc>
                <a:spcPct val="118750"/>
              </a:lnSpc>
              <a:spcBef>
                <a:spcPts val="0"/>
              </a:spcBef>
              <a:spcAft>
                <a:spcPts val="0"/>
              </a:spcAft>
              <a:buNone/>
            </a:pPr>
            <a:fld id="{00000000-1234-1234-1234-123412341234}" type="slidenum">
              <a:rPr lang="zh-CN"/>
              <a:t>‹#›</a:t>
            </a:fld>
            <a:endParaRPr/>
          </a:p>
        </p:txBody>
      </p:sp>
      <p:sp>
        <p:nvSpPr>
          <p:cNvPr id="292" name="Google Shape;292;p36"/>
          <p:cNvSpPr txBox="1"/>
          <p:nvPr>
            <p:ph type="title"/>
          </p:nvPr>
        </p:nvSpPr>
        <p:spPr>
          <a:xfrm>
            <a:off x="175925" y="142450"/>
            <a:ext cx="8968200" cy="4437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lang="zh-CN" sz="2800">
                <a:solidFill>
                  <a:srgbClr val="002060"/>
                </a:solidFill>
              </a:rPr>
              <a:t>2. Analyze Time Complexity</a:t>
            </a:r>
            <a:endParaRPr sz="2800">
              <a:solidFill>
                <a:srgbClr val="002060"/>
              </a:solidFill>
            </a:endParaRPr>
          </a:p>
        </p:txBody>
      </p:sp>
      <p:sp>
        <p:nvSpPr>
          <p:cNvPr id="293" name="Google Shape;293;p36"/>
          <p:cNvSpPr txBox="1"/>
          <p:nvPr/>
        </p:nvSpPr>
        <p:spPr>
          <a:xfrm>
            <a:off x="268750" y="660425"/>
            <a:ext cx="40578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b="1" lang="zh-CN" sz="1700">
                <a:solidFill>
                  <a:srgbClr val="980000"/>
                </a:solidFill>
              </a:rPr>
              <a:t>(1) Sorting n/s sublists of length s</a:t>
            </a:r>
            <a:endParaRPr>
              <a:solidFill>
                <a:srgbClr val="000000"/>
              </a:solidFill>
            </a:endParaRPr>
          </a:p>
        </p:txBody>
      </p:sp>
      <p:pic>
        <p:nvPicPr>
          <p:cNvPr id="294" name="Google Shape;294;p36"/>
          <p:cNvPicPr preferRelativeResize="0"/>
          <p:nvPr/>
        </p:nvPicPr>
        <p:blipFill>
          <a:blip r:embed="rId3">
            <a:alphaModFix/>
          </a:blip>
          <a:stretch>
            <a:fillRect/>
          </a:stretch>
        </p:blipFill>
        <p:spPr>
          <a:xfrm>
            <a:off x="4024675" y="677200"/>
            <a:ext cx="2381175" cy="667175"/>
          </a:xfrm>
          <a:prstGeom prst="rect">
            <a:avLst/>
          </a:prstGeom>
          <a:noFill/>
          <a:ln>
            <a:noFill/>
          </a:ln>
        </p:spPr>
      </p:pic>
      <p:pic>
        <p:nvPicPr>
          <p:cNvPr id="295" name="Google Shape;295;p36"/>
          <p:cNvPicPr preferRelativeResize="0"/>
          <p:nvPr/>
        </p:nvPicPr>
        <p:blipFill>
          <a:blip r:embed="rId4">
            <a:alphaModFix/>
          </a:blip>
          <a:stretch>
            <a:fillRect/>
          </a:stretch>
        </p:blipFill>
        <p:spPr>
          <a:xfrm>
            <a:off x="6762950" y="0"/>
            <a:ext cx="2381176" cy="2112150"/>
          </a:xfrm>
          <a:prstGeom prst="rect">
            <a:avLst/>
          </a:prstGeom>
          <a:noFill/>
          <a:ln>
            <a:noFill/>
          </a:ln>
        </p:spPr>
      </p:pic>
      <p:sp>
        <p:nvSpPr>
          <p:cNvPr id="296" name="Google Shape;296;p36"/>
          <p:cNvSpPr/>
          <p:nvPr/>
        </p:nvSpPr>
        <p:spPr>
          <a:xfrm>
            <a:off x="4395600" y="1566300"/>
            <a:ext cx="352800" cy="2722200"/>
          </a:xfrm>
          <a:prstGeom prst="rightBrace">
            <a:avLst>
              <a:gd fmla="val 50000" name="adj1"/>
              <a:gd fmla="val 52712"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6"/>
          <p:cNvSpPr txBox="1"/>
          <p:nvPr/>
        </p:nvSpPr>
        <p:spPr>
          <a:xfrm>
            <a:off x="4799300" y="1543050"/>
            <a:ext cx="3832500" cy="162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b="1" sz="1700">
              <a:solidFill>
                <a:srgbClr val="980000"/>
              </a:solidFill>
            </a:endParaRPr>
          </a:p>
          <a:p>
            <a:pPr indent="0" lvl="0" marL="0" rtl="0" algn="l">
              <a:lnSpc>
                <a:spcPct val="115000"/>
              </a:lnSpc>
              <a:spcBef>
                <a:spcPts val="1200"/>
              </a:spcBef>
              <a:spcAft>
                <a:spcPts val="0"/>
              </a:spcAft>
              <a:buNone/>
            </a:pPr>
            <a:r>
              <a:rPr b="1" lang="zh-CN"/>
              <a:t>Substitute s for n</a:t>
            </a:r>
            <a:endParaRPr b="1"/>
          </a:p>
          <a:p>
            <a:pPr indent="0" lvl="0" marL="0" rtl="0" algn="l">
              <a:lnSpc>
                <a:spcPct val="115000"/>
              </a:lnSpc>
              <a:spcBef>
                <a:spcPts val="1200"/>
              </a:spcBef>
              <a:spcAft>
                <a:spcPts val="0"/>
              </a:spcAft>
              <a:buNone/>
            </a:pPr>
            <a:r>
              <a:t/>
            </a:r>
            <a:endParaRPr sz="1200"/>
          </a:p>
          <a:p>
            <a:pPr indent="0" lvl="0" marL="457200" rtl="0" algn="l">
              <a:lnSpc>
                <a:spcPct val="115000"/>
              </a:lnSpc>
              <a:spcBef>
                <a:spcPts val="1200"/>
              </a:spcBef>
              <a:spcAft>
                <a:spcPts val="1200"/>
              </a:spcAft>
              <a:buNone/>
            </a:pPr>
            <a:r>
              <a:t/>
            </a:r>
            <a:endParaRPr>
              <a:solidFill>
                <a:srgbClr val="000000"/>
              </a:solidFill>
            </a:endParaRPr>
          </a:p>
        </p:txBody>
      </p:sp>
      <p:sp>
        <p:nvSpPr>
          <p:cNvPr id="298" name="Google Shape;298;p36"/>
          <p:cNvSpPr txBox="1"/>
          <p:nvPr/>
        </p:nvSpPr>
        <p:spPr>
          <a:xfrm>
            <a:off x="-404750" y="1047950"/>
            <a:ext cx="4807500" cy="3492600"/>
          </a:xfrm>
          <a:prstGeom prst="rect">
            <a:avLst/>
          </a:prstGeom>
          <a:noFill/>
          <a:ln>
            <a:noFill/>
          </a:ln>
        </p:spPr>
        <p:txBody>
          <a:bodyPr anchorCtr="0" anchor="t" bIns="91425" lIns="91425" spcFirstLastPara="1" rIns="91425" wrap="square" tIns="91425">
            <a:spAutoFit/>
          </a:bodyPr>
          <a:lstStyle/>
          <a:p>
            <a:pPr indent="-317500" lvl="1" marL="914400" rtl="0" algn="l">
              <a:lnSpc>
                <a:spcPct val="115000"/>
              </a:lnSpc>
              <a:spcBef>
                <a:spcPts val="1200"/>
              </a:spcBef>
              <a:spcAft>
                <a:spcPts val="0"/>
              </a:spcAft>
              <a:buClr>
                <a:srgbClr val="000000"/>
              </a:buClr>
              <a:buSzPts val="1400"/>
              <a:buChar char="○"/>
            </a:pPr>
            <a:r>
              <a:rPr b="1" lang="zh-CN"/>
              <a:t>Worst Case:</a:t>
            </a:r>
            <a:r>
              <a:rPr lang="zh-CN" sz="1200">
                <a:solidFill>
                  <a:srgbClr val="000000"/>
                </a:solidFill>
              </a:rPr>
              <a:t> </a:t>
            </a:r>
            <a:endParaRPr sz="1200">
              <a:solidFill>
                <a:srgbClr val="000000"/>
              </a:solidFill>
            </a:endParaRPr>
          </a:p>
          <a:p>
            <a:pPr indent="-304800" lvl="2" marL="1371600" rtl="0" algn="l">
              <a:lnSpc>
                <a:spcPct val="115000"/>
              </a:lnSpc>
              <a:spcBef>
                <a:spcPts val="0"/>
              </a:spcBef>
              <a:spcAft>
                <a:spcPts val="0"/>
              </a:spcAft>
              <a:buClr>
                <a:srgbClr val="000000"/>
              </a:buClr>
              <a:buSzPts val="1200"/>
              <a:buChar char="■"/>
            </a:pPr>
            <a:r>
              <a:rPr lang="zh-CN" sz="1200"/>
              <a:t>i key comparision for the i-th iteration</a:t>
            </a:r>
            <a:endParaRPr sz="1200"/>
          </a:p>
          <a:p>
            <a:pPr indent="-304800" lvl="2" marL="1371600" rtl="0" algn="l">
              <a:lnSpc>
                <a:spcPct val="115000"/>
              </a:lnSpc>
              <a:spcBef>
                <a:spcPts val="0"/>
              </a:spcBef>
              <a:spcAft>
                <a:spcPts val="0"/>
              </a:spcAft>
              <a:buClr>
                <a:srgbClr val="000000"/>
              </a:buClr>
              <a:buSzPts val="1200"/>
              <a:buChar char="■"/>
            </a:pPr>
            <a:r>
              <a:rPr lang="zh-CN" sz="1200"/>
              <a:t>Total: </a:t>
            </a:r>
            <a:endParaRPr sz="1200"/>
          </a:p>
          <a:p>
            <a:pPr indent="-304800" lvl="2" marL="1371600" rtl="0" algn="l">
              <a:lnSpc>
                <a:spcPct val="115000"/>
              </a:lnSpc>
              <a:spcBef>
                <a:spcPts val="0"/>
              </a:spcBef>
              <a:spcAft>
                <a:spcPts val="0"/>
              </a:spcAft>
              <a:buClr>
                <a:srgbClr val="000000"/>
              </a:buClr>
              <a:buSzPts val="1200"/>
              <a:buChar char="■"/>
            </a:pPr>
            <a:r>
              <a:t/>
            </a:r>
            <a:endParaRPr sz="1200"/>
          </a:p>
          <a:p>
            <a:pPr indent="-317500" lvl="1" marL="914400" rtl="0" algn="l">
              <a:lnSpc>
                <a:spcPct val="115000"/>
              </a:lnSpc>
              <a:spcBef>
                <a:spcPts val="0"/>
              </a:spcBef>
              <a:spcAft>
                <a:spcPts val="0"/>
              </a:spcAft>
              <a:buClr>
                <a:srgbClr val="000000"/>
              </a:buClr>
              <a:buSzPts val="1400"/>
              <a:buChar char="○"/>
            </a:pPr>
            <a:r>
              <a:rPr b="1" lang="zh-CN"/>
              <a:t>Best Case:</a:t>
            </a:r>
            <a:endParaRPr b="1"/>
          </a:p>
          <a:p>
            <a:pPr indent="-304800" lvl="2" marL="1371600" rtl="0" algn="l">
              <a:lnSpc>
                <a:spcPct val="115000"/>
              </a:lnSpc>
              <a:spcBef>
                <a:spcPts val="0"/>
              </a:spcBef>
              <a:spcAft>
                <a:spcPts val="0"/>
              </a:spcAft>
              <a:buClr>
                <a:srgbClr val="000000"/>
              </a:buClr>
              <a:buSzPts val="1200"/>
              <a:buChar char="■"/>
            </a:pPr>
            <a:r>
              <a:rPr lang="zh-CN" sz="1200"/>
              <a:t> 1 key comparison per iteration</a:t>
            </a:r>
            <a:endParaRPr sz="1200"/>
          </a:p>
          <a:p>
            <a:pPr indent="-304800" lvl="2" marL="1371600" rtl="0" algn="l">
              <a:lnSpc>
                <a:spcPct val="115000"/>
              </a:lnSpc>
              <a:spcBef>
                <a:spcPts val="0"/>
              </a:spcBef>
              <a:spcAft>
                <a:spcPts val="0"/>
              </a:spcAft>
              <a:buClr>
                <a:srgbClr val="000000"/>
              </a:buClr>
              <a:buSzPts val="1200"/>
              <a:buChar char="■"/>
            </a:pPr>
            <a:r>
              <a:rPr lang="zh-CN" sz="1200"/>
              <a:t>Total: </a:t>
            </a:r>
            <a:endParaRPr sz="1200"/>
          </a:p>
          <a:p>
            <a:pPr indent="-304800" lvl="2" marL="1371600" rtl="0" algn="l">
              <a:lnSpc>
                <a:spcPct val="115000"/>
              </a:lnSpc>
              <a:spcBef>
                <a:spcPts val="0"/>
              </a:spcBef>
              <a:spcAft>
                <a:spcPts val="0"/>
              </a:spcAft>
              <a:buClr>
                <a:srgbClr val="000000"/>
              </a:buClr>
              <a:buSzPts val="1200"/>
              <a:buChar char="■"/>
            </a:pPr>
            <a:r>
              <a:t/>
            </a:r>
            <a:endParaRPr sz="1200"/>
          </a:p>
          <a:p>
            <a:pPr indent="-304800" lvl="1" marL="914400" rtl="0" algn="l">
              <a:lnSpc>
                <a:spcPct val="115000"/>
              </a:lnSpc>
              <a:spcBef>
                <a:spcPts val="0"/>
              </a:spcBef>
              <a:spcAft>
                <a:spcPts val="0"/>
              </a:spcAft>
              <a:buClr>
                <a:srgbClr val="000000"/>
              </a:buClr>
              <a:buSzPts val="1200"/>
              <a:buChar char="○"/>
            </a:pPr>
            <a:r>
              <a:rPr b="1" lang="zh-CN"/>
              <a:t>Average Case: </a:t>
            </a:r>
            <a:endParaRPr b="1"/>
          </a:p>
          <a:p>
            <a:pPr indent="-317500" lvl="2" marL="1371600" rtl="0" algn="l">
              <a:lnSpc>
                <a:spcPct val="115000"/>
              </a:lnSpc>
              <a:spcBef>
                <a:spcPts val="0"/>
              </a:spcBef>
              <a:spcAft>
                <a:spcPts val="0"/>
              </a:spcAft>
              <a:buClr>
                <a:srgbClr val="000000"/>
              </a:buClr>
              <a:buSzPts val="1400"/>
              <a:buChar char="■"/>
            </a:pPr>
            <a:r>
              <a:rPr lang="zh-CN" sz="1200">
                <a:solidFill>
                  <a:schemeClr val="dk1"/>
                </a:solidFill>
              </a:rPr>
              <a:t>the ith iteration may have 1, 2, …, i key comparisons</a:t>
            </a:r>
            <a:endParaRPr sz="1200">
              <a:solidFill>
                <a:schemeClr val="dk1"/>
              </a:solidFill>
            </a:endParaRPr>
          </a:p>
          <a:p>
            <a:pPr indent="-317500" lvl="2" marL="1371600" rtl="0" algn="l">
              <a:lnSpc>
                <a:spcPct val="115000"/>
              </a:lnSpc>
              <a:spcBef>
                <a:spcPts val="0"/>
              </a:spcBef>
              <a:spcAft>
                <a:spcPts val="0"/>
              </a:spcAft>
              <a:buClr>
                <a:srgbClr val="000000"/>
              </a:buClr>
              <a:buSzPts val="1400"/>
              <a:buChar char="■"/>
            </a:pPr>
            <a:r>
              <a:rPr lang="zh-CN" sz="1200">
                <a:solidFill>
                  <a:schemeClr val="dk1"/>
                </a:solidFill>
              </a:rPr>
              <a:t> each with 1 / i chance</a:t>
            </a:r>
            <a:endParaRPr sz="1200">
              <a:solidFill>
                <a:schemeClr val="dk1"/>
              </a:solidFill>
            </a:endParaRPr>
          </a:p>
          <a:p>
            <a:pPr indent="-304800" lvl="2" marL="1371600" rtl="0" algn="l">
              <a:lnSpc>
                <a:spcPct val="115000"/>
              </a:lnSpc>
              <a:spcBef>
                <a:spcPts val="0"/>
              </a:spcBef>
              <a:spcAft>
                <a:spcPts val="0"/>
              </a:spcAft>
              <a:buClr>
                <a:schemeClr val="dk1"/>
              </a:buClr>
              <a:buSzPts val="1200"/>
              <a:buChar char="■"/>
            </a:pPr>
            <a:r>
              <a:rPr lang="zh-CN" sz="1200">
                <a:solidFill>
                  <a:schemeClr val="dk1"/>
                </a:solidFill>
              </a:rPr>
              <a:t>Total:</a:t>
            </a:r>
            <a:endParaRPr sz="1200">
              <a:solidFill>
                <a:schemeClr val="dk1"/>
              </a:solidFill>
            </a:endParaRPr>
          </a:p>
          <a:p>
            <a:pPr indent="0" lvl="0" marL="457200" rtl="0" algn="l">
              <a:lnSpc>
                <a:spcPct val="115000"/>
              </a:lnSpc>
              <a:spcBef>
                <a:spcPts val="1200"/>
              </a:spcBef>
              <a:spcAft>
                <a:spcPts val="1200"/>
              </a:spcAft>
              <a:buNone/>
            </a:pPr>
            <a:r>
              <a:t/>
            </a:r>
            <a:endParaRPr>
              <a:solidFill>
                <a:srgbClr val="000000"/>
              </a:solidFill>
            </a:endParaRPr>
          </a:p>
        </p:txBody>
      </p:sp>
      <p:pic>
        <p:nvPicPr>
          <p:cNvPr id="299" name="Google Shape;299;p36"/>
          <p:cNvPicPr preferRelativeResize="0"/>
          <p:nvPr/>
        </p:nvPicPr>
        <p:blipFill>
          <a:blip r:embed="rId5">
            <a:alphaModFix/>
          </a:blip>
          <a:stretch>
            <a:fillRect/>
          </a:stretch>
        </p:blipFill>
        <p:spPr>
          <a:xfrm>
            <a:off x="738400" y="1834408"/>
            <a:ext cx="220203" cy="226155"/>
          </a:xfrm>
          <a:prstGeom prst="rect">
            <a:avLst/>
          </a:prstGeom>
          <a:noFill/>
          <a:ln>
            <a:noFill/>
          </a:ln>
        </p:spPr>
      </p:pic>
      <p:pic>
        <p:nvPicPr>
          <p:cNvPr id="300" name="Google Shape;300;p36"/>
          <p:cNvPicPr preferRelativeResize="0"/>
          <p:nvPr/>
        </p:nvPicPr>
        <p:blipFill>
          <a:blip r:embed="rId6">
            <a:alphaModFix/>
          </a:blip>
          <a:stretch>
            <a:fillRect/>
          </a:stretch>
        </p:blipFill>
        <p:spPr>
          <a:xfrm>
            <a:off x="738400" y="2681170"/>
            <a:ext cx="220203" cy="226155"/>
          </a:xfrm>
          <a:prstGeom prst="rect">
            <a:avLst/>
          </a:prstGeom>
          <a:noFill/>
          <a:ln>
            <a:noFill/>
          </a:ln>
        </p:spPr>
      </p:pic>
      <p:pic>
        <p:nvPicPr>
          <p:cNvPr id="301" name="Google Shape;301;p36"/>
          <p:cNvPicPr preferRelativeResize="0"/>
          <p:nvPr/>
        </p:nvPicPr>
        <p:blipFill>
          <a:blip r:embed="rId7">
            <a:alphaModFix/>
          </a:blip>
          <a:stretch>
            <a:fillRect/>
          </a:stretch>
        </p:blipFill>
        <p:spPr>
          <a:xfrm>
            <a:off x="1574199" y="1566300"/>
            <a:ext cx="2205800" cy="382374"/>
          </a:xfrm>
          <a:prstGeom prst="rect">
            <a:avLst/>
          </a:prstGeom>
          <a:noFill/>
          <a:ln>
            <a:noFill/>
          </a:ln>
        </p:spPr>
      </p:pic>
      <p:pic>
        <p:nvPicPr>
          <p:cNvPr id="302" name="Google Shape;302;p36"/>
          <p:cNvPicPr preferRelativeResize="0"/>
          <p:nvPr/>
        </p:nvPicPr>
        <p:blipFill>
          <a:blip r:embed="rId8">
            <a:alphaModFix/>
          </a:blip>
          <a:stretch>
            <a:fillRect/>
          </a:stretch>
        </p:blipFill>
        <p:spPr>
          <a:xfrm>
            <a:off x="1513025" y="2484347"/>
            <a:ext cx="568500" cy="292600"/>
          </a:xfrm>
          <a:prstGeom prst="rect">
            <a:avLst/>
          </a:prstGeom>
          <a:noFill/>
          <a:ln>
            <a:noFill/>
          </a:ln>
        </p:spPr>
      </p:pic>
      <p:pic>
        <p:nvPicPr>
          <p:cNvPr id="303" name="Google Shape;303;p36"/>
          <p:cNvPicPr preferRelativeResize="0"/>
          <p:nvPr/>
        </p:nvPicPr>
        <p:blipFill>
          <a:blip r:embed="rId9">
            <a:alphaModFix/>
          </a:blip>
          <a:stretch>
            <a:fillRect/>
          </a:stretch>
        </p:blipFill>
        <p:spPr>
          <a:xfrm>
            <a:off x="1513025" y="3818425"/>
            <a:ext cx="2953034" cy="794125"/>
          </a:xfrm>
          <a:prstGeom prst="rect">
            <a:avLst/>
          </a:prstGeom>
          <a:noFill/>
          <a:ln>
            <a:noFill/>
          </a:ln>
        </p:spPr>
      </p:pic>
      <p:pic>
        <p:nvPicPr>
          <p:cNvPr id="304" name="Google Shape;304;p36"/>
          <p:cNvPicPr preferRelativeResize="0"/>
          <p:nvPr/>
        </p:nvPicPr>
        <p:blipFill>
          <a:blip r:embed="rId10">
            <a:alphaModFix/>
          </a:blip>
          <a:stretch>
            <a:fillRect/>
          </a:stretch>
        </p:blipFill>
        <p:spPr>
          <a:xfrm>
            <a:off x="4758200" y="2337525"/>
            <a:ext cx="4309601" cy="19256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7"/>
          <p:cNvSpPr txBox="1"/>
          <p:nvPr>
            <p:ph idx="12" type="sldNum"/>
          </p:nvPr>
        </p:nvSpPr>
        <p:spPr>
          <a:xfrm>
            <a:off x="8470392" y="4427745"/>
            <a:ext cx="161400" cy="184800"/>
          </a:xfrm>
          <a:prstGeom prst="rect">
            <a:avLst/>
          </a:prstGeom>
          <a:noFill/>
          <a:ln>
            <a:noFill/>
          </a:ln>
        </p:spPr>
        <p:txBody>
          <a:bodyPr anchorCtr="0" anchor="t" bIns="0" lIns="0" spcFirstLastPara="1" rIns="0" wrap="square" tIns="0">
            <a:spAutoFit/>
          </a:bodyPr>
          <a:lstStyle/>
          <a:p>
            <a:pPr indent="0" lvl="0" marL="38100" rtl="0" algn="l">
              <a:lnSpc>
                <a:spcPct val="118750"/>
              </a:lnSpc>
              <a:spcBef>
                <a:spcPts val="0"/>
              </a:spcBef>
              <a:spcAft>
                <a:spcPts val="0"/>
              </a:spcAft>
              <a:buNone/>
            </a:pPr>
            <a:fld id="{00000000-1234-1234-1234-123412341234}" type="slidenum">
              <a:rPr lang="zh-CN"/>
              <a:t>‹#›</a:t>
            </a:fld>
            <a:endParaRPr/>
          </a:p>
        </p:txBody>
      </p:sp>
      <p:sp>
        <p:nvSpPr>
          <p:cNvPr id="310" name="Google Shape;310;p37"/>
          <p:cNvSpPr txBox="1"/>
          <p:nvPr>
            <p:ph type="title"/>
          </p:nvPr>
        </p:nvSpPr>
        <p:spPr>
          <a:xfrm>
            <a:off x="175925" y="142450"/>
            <a:ext cx="8968200" cy="4437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lang="zh-CN" sz="2800">
                <a:solidFill>
                  <a:srgbClr val="002060"/>
                </a:solidFill>
              </a:rPr>
              <a:t>2. Analyze Time Complexity (tbc)</a:t>
            </a:r>
            <a:endParaRPr sz="2800">
              <a:solidFill>
                <a:srgbClr val="002060"/>
              </a:solidFill>
            </a:endParaRPr>
          </a:p>
        </p:txBody>
      </p:sp>
      <p:sp>
        <p:nvSpPr>
          <p:cNvPr id="311" name="Google Shape;311;p37"/>
          <p:cNvSpPr txBox="1"/>
          <p:nvPr/>
        </p:nvSpPr>
        <p:spPr>
          <a:xfrm>
            <a:off x="175925" y="660425"/>
            <a:ext cx="40578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b="1" lang="zh-CN" sz="1700">
                <a:solidFill>
                  <a:srgbClr val="980000"/>
                </a:solidFill>
              </a:rPr>
              <a:t>(2) Merging sorted sublists </a:t>
            </a:r>
            <a:endParaRPr>
              <a:solidFill>
                <a:srgbClr val="000000"/>
              </a:solidFill>
            </a:endParaRPr>
          </a:p>
        </p:txBody>
      </p:sp>
      <p:sp>
        <p:nvSpPr>
          <p:cNvPr id="312" name="Google Shape;312;p37"/>
          <p:cNvSpPr txBox="1"/>
          <p:nvPr/>
        </p:nvSpPr>
        <p:spPr>
          <a:xfrm>
            <a:off x="-345900" y="2216075"/>
            <a:ext cx="2933400" cy="648000"/>
          </a:xfrm>
          <a:prstGeom prst="rect">
            <a:avLst/>
          </a:prstGeom>
          <a:noFill/>
          <a:ln>
            <a:noFill/>
          </a:ln>
        </p:spPr>
        <p:txBody>
          <a:bodyPr anchorCtr="0" anchor="t" bIns="91425" lIns="91425" spcFirstLastPara="1" rIns="91425" wrap="square" tIns="91425">
            <a:spAutoFit/>
          </a:bodyPr>
          <a:lstStyle/>
          <a:p>
            <a:pPr indent="-317500" lvl="1" marL="914400" rtl="0" algn="l">
              <a:lnSpc>
                <a:spcPct val="115000"/>
              </a:lnSpc>
              <a:spcBef>
                <a:spcPts val="1200"/>
              </a:spcBef>
              <a:spcAft>
                <a:spcPts val="0"/>
              </a:spcAft>
              <a:buClr>
                <a:srgbClr val="000000"/>
              </a:buClr>
              <a:buSzPts val="1400"/>
              <a:buChar char="○"/>
            </a:pPr>
            <a:r>
              <a:rPr b="1" lang="zh-CN"/>
              <a:t>Worst Case:</a:t>
            </a:r>
            <a:r>
              <a:rPr lang="zh-CN" sz="1200">
                <a:solidFill>
                  <a:srgbClr val="000000"/>
                </a:solidFill>
              </a:rPr>
              <a:t> n </a:t>
            </a:r>
            <a:r>
              <a:rPr lang="zh-CN" sz="1200"/>
              <a:t>- 1</a:t>
            </a:r>
            <a:endParaRPr sz="1200"/>
          </a:p>
          <a:p>
            <a:pPr indent="-317500" lvl="1" marL="914400" rtl="0" algn="l">
              <a:lnSpc>
                <a:spcPct val="115000"/>
              </a:lnSpc>
              <a:spcBef>
                <a:spcPts val="0"/>
              </a:spcBef>
              <a:spcAft>
                <a:spcPts val="0"/>
              </a:spcAft>
              <a:buClr>
                <a:srgbClr val="000000"/>
              </a:buClr>
              <a:buSzPts val="1400"/>
              <a:buChar char="○"/>
            </a:pPr>
            <a:r>
              <a:rPr b="1" lang="zh-CN"/>
              <a:t>Best Case: </a:t>
            </a:r>
            <a:r>
              <a:rPr lang="zh-CN" sz="1200">
                <a:solidFill>
                  <a:schemeClr val="dk1"/>
                </a:solidFill>
              </a:rPr>
              <a:t>n / 2</a:t>
            </a:r>
            <a:endParaRPr>
              <a:solidFill>
                <a:srgbClr val="000000"/>
              </a:solidFill>
            </a:endParaRPr>
          </a:p>
        </p:txBody>
      </p:sp>
      <p:pic>
        <p:nvPicPr>
          <p:cNvPr id="313" name="Google Shape;313;p37"/>
          <p:cNvPicPr preferRelativeResize="0"/>
          <p:nvPr/>
        </p:nvPicPr>
        <p:blipFill>
          <a:blip r:embed="rId3">
            <a:alphaModFix/>
          </a:blip>
          <a:stretch>
            <a:fillRect/>
          </a:stretch>
        </p:blipFill>
        <p:spPr>
          <a:xfrm>
            <a:off x="344413" y="1507035"/>
            <a:ext cx="3345875" cy="632837"/>
          </a:xfrm>
          <a:prstGeom prst="rect">
            <a:avLst/>
          </a:prstGeom>
          <a:noFill/>
          <a:ln>
            <a:noFill/>
          </a:ln>
        </p:spPr>
      </p:pic>
      <p:sp>
        <p:nvSpPr>
          <p:cNvPr id="314" name="Google Shape;314;p37"/>
          <p:cNvSpPr/>
          <p:nvPr/>
        </p:nvSpPr>
        <p:spPr>
          <a:xfrm>
            <a:off x="2100625" y="2344225"/>
            <a:ext cx="57900" cy="443700"/>
          </a:xfrm>
          <a:prstGeom prst="rightBrace">
            <a:avLst>
              <a:gd fmla="val 50000" name="adj1"/>
              <a:gd fmla="val 50000"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37"/>
          <p:cNvPicPr preferRelativeResize="0"/>
          <p:nvPr/>
        </p:nvPicPr>
        <p:blipFill>
          <a:blip r:embed="rId4">
            <a:alphaModFix/>
          </a:blip>
          <a:stretch>
            <a:fillRect/>
          </a:stretch>
        </p:blipFill>
        <p:spPr>
          <a:xfrm>
            <a:off x="2303375" y="2406900"/>
            <a:ext cx="685525" cy="329700"/>
          </a:xfrm>
          <a:prstGeom prst="rect">
            <a:avLst/>
          </a:prstGeom>
          <a:noFill/>
          <a:ln>
            <a:noFill/>
          </a:ln>
        </p:spPr>
      </p:pic>
      <p:sp>
        <p:nvSpPr>
          <p:cNvPr id="316" name="Google Shape;316;p37"/>
          <p:cNvSpPr txBox="1"/>
          <p:nvPr/>
        </p:nvSpPr>
        <p:spPr>
          <a:xfrm>
            <a:off x="344425" y="1106825"/>
            <a:ext cx="1345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zh-CN"/>
              <a:t>(a) </a:t>
            </a:r>
            <a:r>
              <a:rPr b="1" lang="zh-CN"/>
              <a:t>Merge</a:t>
            </a:r>
            <a:endParaRPr>
              <a:solidFill>
                <a:srgbClr val="000000"/>
              </a:solidFill>
            </a:endParaRPr>
          </a:p>
        </p:txBody>
      </p:sp>
      <p:sp>
        <p:nvSpPr>
          <p:cNvPr id="317" name="Google Shape;317;p37"/>
          <p:cNvSpPr txBox="1"/>
          <p:nvPr/>
        </p:nvSpPr>
        <p:spPr>
          <a:xfrm>
            <a:off x="344425" y="2864075"/>
            <a:ext cx="1345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zh-CN"/>
              <a:t>(b) </a:t>
            </a:r>
            <a:r>
              <a:rPr b="1" lang="zh-CN"/>
              <a:t>MergeSort</a:t>
            </a:r>
            <a:endParaRPr>
              <a:solidFill>
                <a:srgbClr val="000000"/>
              </a:solidFill>
            </a:endParaRPr>
          </a:p>
        </p:txBody>
      </p:sp>
      <p:pic>
        <p:nvPicPr>
          <p:cNvPr id="318" name="Google Shape;318;p37"/>
          <p:cNvPicPr preferRelativeResize="0"/>
          <p:nvPr/>
        </p:nvPicPr>
        <p:blipFill>
          <a:blip r:embed="rId5">
            <a:alphaModFix/>
          </a:blip>
          <a:stretch>
            <a:fillRect/>
          </a:stretch>
        </p:blipFill>
        <p:spPr>
          <a:xfrm>
            <a:off x="543438" y="3264280"/>
            <a:ext cx="3690276" cy="1398846"/>
          </a:xfrm>
          <a:prstGeom prst="rect">
            <a:avLst/>
          </a:prstGeom>
          <a:noFill/>
          <a:ln>
            <a:noFill/>
          </a:ln>
        </p:spPr>
      </p:pic>
      <p:pic>
        <p:nvPicPr>
          <p:cNvPr id="319" name="Google Shape;319;p37"/>
          <p:cNvPicPr preferRelativeResize="0"/>
          <p:nvPr/>
        </p:nvPicPr>
        <p:blipFill>
          <a:blip r:embed="rId6">
            <a:alphaModFix/>
          </a:blip>
          <a:stretch>
            <a:fillRect/>
          </a:stretch>
        </p:blipFill>
        <p:spPr>
          <a:xfrm>
            <a:off x="4233725" y="1538437"/>
            <a:ext cx="4057801" cy="3051477"/>
          </a:xfrm>
          <a:prstGeom prst="rect">
            <a:avLst/>
          </a:prstGeom>
          <a:noFill/>
          <a:ln>
            <a:noFill/>
          </a:ln>
        </p:spPr>
      </p:pic>
      <p:pic>
        <p:nvPicPr>
          <p:cNvPr id="320" name="Google Shape;320;p37"/>
          <p:cNvPicPr preferRelativeResize="0"/>
          <p:nvPr/>
        </p:nvPicPr>
        <p:blipFill>
          <a:blip r:embed="rId7">
            <a:alphaModFix/>
          </a:blip>
          <a:stretch>
            <a:fillRect/>
          </a:stretch>
        </p:blipFill>
        <p:spPr>
          <a:xfrm>
            <a:off x="4233725" y="647125"/>
            <a:ext cx="2708640" cy="859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8"/>
          <p:cNvSpPr txBox="1"/>
          <p:nvPr>
            <p:ph idx="12" type="sldNum"/>
          </p:nvPr>
        </p:nvSpPr>
        <p:spPr>
          <a:xfrm>
            <a:off x="8470392" y="4427745"/>
            <a:ext cx="161400" cy="184800"/>
          </a:xfrm>
          <a:prstGeom prst="rect">
            <a:avLst/>
          </a:prstGeom>
          <a:noFill/>
          <a:ln>
            <a:noFill/>
          </a:ln>
        </p:spPr>
        <p:txBody>
          <a:bodyPr anchorCtr="0" anchor="t" bIns="0" lIns="0" spcFirstLastPara="1" rIns="0" wrap="square" tIns="0">
            <a:spAutoFit/>
          </a:bodyPr>
          <a:lstStyle/>
          <a:p>
            <a:pPr indent="0" lvl="0" marL="38100" rtl="0" algn="l">
              <a:lnSpc>
                <a:spcPct val="118750"/>
              </a:lnSpc>
              <a:spcBef>
                <a:spcPts val="0"/>
              </a:spcBef>
              <a:spcAft>
                <a:spcPts val="0"/>
              </a:spcAft>
              <a:buNone/>
            </a:pPr>
            <a:fld id="{00000000-1234-1234-1234-123412341234}" type="slidenum">
              <a:rPr lang="zh-CN"/>
              <a:t>‹#›</a:t>
            </a:fld>
            <a:endParaRPr/>
          </a:p>
        </p:txBody>
      </p:sp>
      <p:sp>
        <p:nvSpPr>
          <p:cNvPr id="326" name="Google Shape;326;p38"/>
          <p:cNvSpPr txBox="1"/>
          <p:nvPr>
            <p:ph type="title"/>
          </p:nvPr>
        </p:nvSpPr>
        <p:spPr>
          <a:xfrm>
            <a:off x="87900" y="140360"/>
            <a:ext cx="8968200" cy="4458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lang="zh-CN" sz="2800">
                <a:solidFill>
                  <a:srgbClr val="002060"/>
                </a:solidFill>
              </a:rPr>
              <a:t>2. Analyze Time Complexity</a:t>
            </a:r>
            <a:endParaRPr sz="2800">
              <a:solidFill>
                <a:srgbClr val="002060"/>
              </a:solidFill>
            </a:endParaRPr>
          </a:p>
        </p:txBody>
      </p:sp>
      <p:sp>
        <p:nvSpPr>
          <p:cNvPr id="327" name="Google Shape;327;p38"/>
          <p:cNvSpPr txBox="1"/>
          <p:nvPr/>
        </p:nvSpPr>
        <p:spPr>
          <a:xfrm>
            <a:off x="175925" y="660425"/>
            <a:ext cx="51408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b="1" lang="zh-CN" sz="1700">
                <a:solidFill>
                  <a:srgbClr val="980000"/>
                </a:solidFill>
              </a:rPr>
              <a:t>(3) Overall Time Complexity of Hybrid Sort </a:t>
            </a:r>
            <a:endParaRPr>
              <a:solidFill>
                <a:srgbClr val="000000"/>
              </a:solidFill>
            </a:endParaRPr>
          </a:p>
        </p:txBody>
      </p:sp>
      <p:pic>
        <p:nvPicPr>
          <p:cNvPr id="328" name="Google Shape;328;p38"/>
          <p:cNvPicPr preferRelativeResize="0"/>
          <p:nvPr/>
        </p:nvPicPr>
        <p:blipFill>
          <a:blip r:embed="rId3">
            <a:alphaModFix/>
          </a:blip>
          <a:stretch>
            <a:fillRect/>
          </a:stretch>
        </p:blipFill>
        <p:spPr>
          <a:xfrm>
            <a:off x="287450" y="1181100"/>
            <a:ext cx="5556227" cy="3169625"/>
          </a:xfrm>
          <a:prstGeom prst="rect">
            <a:avLst/>
          </a:prstGeom>
          <a:noFill/>
          <a:ln>
            <a:noFill/>
          </a:ln>
        </p:spPr>
      </p:pic>
      <p:pic>
        <p:nvPicPr>
          <p:cNvPr id="329" name="Google Shape;329;p38"/>
          <p:cNvPicPr preferRelativeResize="0"/>
          <p:nvPr/>
        </p:nvPicPr>
        <p:blipFill>
          <a:blip r:embed="rId4">
            <a:alphaModFix/>
          </a:blip>
          <a:stretch>
            <a:fillRect/>
          </a:stretch>
        </p:blipFill>
        <p:spPr>
          <a:xfrm>
            <a:off x="6668300" y="0"/>
            <a:ext cx="2475826" cy="2196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9"/>
          <p:cNvSpPr txBox="1"/>
          <p:nvPr>
            <p:ph type="title"/>
          </p:nvPr>
        </p:nvSpPr>
        <p:spPr>
          <a:xfrm>
            <a:off x="266550" y="124150"/>
            <a:ext cx="8447400" cy="432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zh-CN" sz="2800"/>
              <a:t>3. Analyzing the optimal S for H</a:t>
            </a:r>
            <a:r>
              <a:rPr lang="zh-CN" sz="2800"/>
              <a:t>ybrid</a:t>
            </a:r>
            <a:r>
              <a:rPr lang="zh-CN" sz="2800"/>
              <a:t> sort</a:t>
            </a:r>
            <a:endParaRPr sz="2800"/>
          </a:p>
        </p:txBody>
      </p:sp>
      <p:pic>
        <p:nvPicPr>
          <p:cNvPr id="335" name="Google Shape;335;p39"/>
          <p:cNvPicPr preferRelativeResize="0"/>
          <p:nvPr/>
        </p:nvPicPr>
        <p:blipFill>
          <a:blip r:embed="rId3">
            <a:alphaModFix/>
          </a:blip>
          <a:stretch>
            <a:fillRect/>
          </a:stretch>
        </p:blipFill>
        <p:spPr>
          <a:xfrm>
            <a:off x="266550" y="880025"/>
            <a:ext cx="8658176" cy="36696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txBox="1"/>
          <p:nvPr>
            <p:ph type="title"/>
          </p:nvPr>
        </p:nvSpPr>
        <p:spPr>
          <a:xfrm>
            <a:off x="235624" y="0"/>
            <a:ext cx="8636700" cy="432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zh-CN" sz="2800"/>
              <a:t>3.</a:t>
            </a:r>
            <a:r>
              <a:rPr lang="zh-CN" sz="2800"/>
              <a:t> </a:t>
            </a:r>
            <a:r>
              <a:rPr lang="zh-CN" sz="2800"/>
              <a:t>Determine Optimal S Value for Hybrid sort</a:t>
            </a:r>
            <a:endParaRPr sz="2800"/>
          </a:p>
        </p:txBody>
      </p:sp>
      <p:pic>
        <p:nvPicPr>
          <p:cNvPr id="341" name="Google Shape;341;p40"/>
          <p:cNvPicPr preferRelativeResize="0"/>
          <p:nvPr/>
        </p:nvPicPr>
        <p:blipFill rotWithShape="1">
          <a:blip r:embed="rId3">
            <a:alphaModFix/>
          </a:blip>
          <a:srcRect b="9714" l="0" r="0" t="0"/>
          <a:stretch/>
        </p:blipFill>
        <p:spPr>
          <a:xfrm>
            <a:off x="563125" y="602425"/>
            <a:ext cx="5257800" cy="3938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1"/>
          <p:cNvSpPr txBox="1"/>
          <p:nvPr>
            <p:ph type="title"/>
          </p:nvPr>
        </p:nvSpPr>
        <p:spPr>
          <a:xfrm>
            <a:off x="210074" y="69200"/>
            <a:ext cx="7991100" cy="432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zh-CN" sz="2800"/>
              <a:t>3. Using a different input size to check</a:t>
            </a:r>
            <a:r>
              <a:rPr lang="zh-CN" sz="2800"/>
              <a:t> </a:t>
            </a:r>
            <a:endParaRPr sz="2800"/>
          </a:p>
        </p:txBody>
      </p:sp>
      <p:pic>
        <p:nvPicPr>
          <p:cNvPr id="347" name="Google Shape;347;p41"/>
          <p:cNvPicPr preferRelativeResize="0"/>
          <p:nvPr/>
        </p:nvPicPr>
        <p:blipFill>
          <a:blip r:embed="rId3">
            <a:alphaModFix/>
          </a:blip>
          <a:stretch>
            <a:fillRect/>
          </a:stretch>
        </p:blipFill>
        <p:spPr>
          <a:xfrm>
            <a:off x="4663200" y="775700"/>
            <a:ext cx="4191800" cy="3826375"/>
          </a:xfrm>
          <a:prstGeom prst="rect">
            <a:avLst/>
          </a:prstGeom>
          <a:noFill/>
          <a:ln>
            <a:noFill/>
          </a:ln>
        </p:spPr>
      </p:pic>
      <p:pic>
        <p:nvPicPr>
          <p:cNvPr id="348" name="Google Shape;348;p41"/>
          <p:cNvPicPr preferRelativeResize="0"/>
          <p:nvPr/>
        </p:nvPicPr>
        <p:blipFill rotWithShape="1">
          <a:blip r:embed="rId4">
            <a:alphaModFix/>
          </a:blip>
          <a:srcRect b="0" l="4333" r="0" t="0"/>
          <a:stretch/>
        </p:blipFill>
        <p:spPr>
          <a:xfrm>
            <a:off x="77600" y="775700"/>
            <a:ext cx="4459123" cy="3826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2"/>
          <p:cNvSpPr txBox="1"/>
          <p:nvPr>
            <p:ph type="title"/>
          </p:nvPr>
        </p:nvSpPr>
        <p:spPr>
          <a:xfrm>
            <a:off x="271055" y="214250"/>
            <a:ext cx="86019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zh-CN" sz="2800">
                <a:solidFill>
                  <a:srgbClr val="002060"/>
                </a:solidFill>
              </a:rPr>
              <a:t>4. Comparing Merge &amp; Hybrid sort</a:t>
            </a:r>
            <a:endParaRPr sz="2800">
              <a:solidFill>
                <a:srgbClr val="002060"/>
              </a:solidFill>
            </a:endParaRPr>
          </a:p>
        </p:txBody>
      </p:sp>
      <p:pic>
        <p:nvPicPr>
          <p:cNvPr id="354" name="Google Shape;354;p42" title="Points scored"/>
          <p:cNvPicPr preferRelativeResize="0"/>
          <p:nvPr/>
        </p:nvPicPr>
        <p:blipFill>
          <a:blip r:embed="rId3">
            <a:alphaModFix/>
          </a:blip>
          <a:stretch>
            <a:fillRect/>
          </a:stretch>
        </p:blipFill>
        <p:spPr>
          <a:xfrm>
            <a:off x="820350" y="645350"/>
            <a:ext cx="7174449" cy="2164292"/>
          </a:xfrm>
          <a:prstGeom prst="rect">
            <a:avLst/>
          </a:prstGeom>
          <a:noFill/>
          <a:ln>
            <a:noFill/>
          </a:ln>
        </p:spPr>
      </p:pic>
      <p:pic>
        <p:nvPicPr>
          <p:cNvPr id="355" name="Google Shape;355;p42" title="Points scored"/>
          <p:cNvPicPr preferRelativeResize="0"/>
          <p:nvPr/>
        </p:nvPicPr>
        <p:blipFill>
          <a:blip r:embed="rId4">
            <a:alphaModFix/>
          </a:blip>
          <a:stretch>
            <a:fillRect/>
          </a:stretch>
        </p:blipFill>
        <p:spPr>
          <a:xfrm>
            <a:off x="820350" y="2528825"/>
            <a:ext cx="7097349" cy="2120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5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5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05000" y="187825"/>
            <a:ext cx="73344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zh-CN" sz="2800">
                <a:solidFill>
                  <a:srgbClr val="002060"/>
                </a:solidFill>
              </a:rPr>
              <a:t>Recursive Definition of P(C) </a:t>
            </a:r>
            <a:endParaRPr sz="2800">
              <a:solidFill>
                <a:srgbClr val="002060"/>
              </a:solidFill>
            </a:endParaRPr>
          </a:p>
        </p:txBody>
      </p:sp>
      <p:sp>
        <p:nvSpPr>
          <p:cNvPr id="79" name="Google Shape;79;p16"/>
          <p:cNvSpPr txBox="1"/>
          <p:nvPr>
            <p:ph type="title"/>
          </p:nvPr>
        </p:nvSpPr>
        <p:spPr>
          <a:xfrm>
            <a:off x="219100" y="760275"/>
            <a:ext cx="5799600" cy="3504000"/>
          </a:xfrm>
          <a:prstGeom prst="rect">
            <a:avLst/>
          </a:prstGeom>
        </p:spPr>
        <p:txBody>
          <a:bodyPr anchorCtr="0" anchor="t" bIns="0" lIns="0" spcFirstLastPara="1" rIns="0" wrap="square" tIns="0">
            <a:spAutoFit/>
          </a:bodyPr>
          <a:lstStyle/>
          <a:p>
            <a:pPr indent="-336550" lvl="0" marL="457200" rtl="0" algn="l">
              <a:lnSpc>
                <a:spcPct val="115000"/>
              </a:lnSpc>
              <a:spcBef>
                <a:spcPts val="0"/>
              </a:spcBef>
              <a:spcAft>
                <a:spcPts val="0"/>
              </a:spcAft>
              <a:buClr>
                <a:srgbClr val="980000"/>
              </a:buClr>
              <a:buSzPts val="1700"/>
              <a:buChar char="➢"/>
            </a:pPr>
            <a:r>
              <a:rPr lang="zh-CN" sz="1700">
                <a:solidFill>
                  <a:srgbClr val="980000"/>
                </a:solidFill>
              </a:rPr>
              <a:t>P(C): the maximum profit that can be made by packing  objects into the knapsack of capacity C</a:t>
            </a:r>
            <a:endParaRPr sz="1700">
              <a:solidFill>
                <a:srgbClr val="980000"/>
              </a:solidFill>
            </a:endParaRPr>
          </a:p>
          <a:p>
            <a:pPr indent="-336550" lvl="0" marL="457200" rtl="0" algn="l">
              <a:lnSpc>
                <a:spcPct val="115000"/>
              </a:lnSpc>
              <a:spcBef>
                <a:spcPts val="0"/>
              </a:spcBef>
              <a:spcAft>
                <a:spcPts val="0"/>
              </a:spcAft>
              <a:buClr>
                <a:srgbClr val="980000"/>
              </a:buClr>
              <a:buSzPts val="1700"/>
              <a:buChar char="➢"/>
            </a:pPr>
            <a:r>
              <a:rPr lang="zh-CN" sz="1700">
                <a:solidFill>
                  <a:srgbClr val="980000"/>
                </a:solidFill>
              </a:rPr>
              <a:t>p[i]: profit of i-th item</a:t>
            </a:r>
            <a:endParaRPr sz="1700">
              <a:solidFill>
                <a:srgbClr val="980000"/>
              </a:solidFill>
            </a:endParaRPr>
          </a:p>
          <a:p>
            <a:pPr indent="0" lvl="0" marL="0" rtl="0" algn="l">
              <a:spcBef>
                <a:spcPts val="0"/>
              </a:spcBef>
              <a:spcAft>
                <a:spcPts val="0"/>
              </a:spcAft>
              <a:buNone/>
            </a:pPr>
            <a:r>
              <a:t/>
            </a:r>
            <a:endParaRPr sz="1700">
              <a:solidFill>
                <a:srgbClr val="980000"/>
              </a:solidFill>
            </a:endParaRPr>
          </a:p>
          <a:p>
            <a:pPr indent="0" lvl="0" marL="0" rtl="0" algn="l">
              <a:spcBef>
                <a:spcPts val="0"/>
              </a:spcBef>
              <a:spcAft>
                <a:spcPts val="0"/>
              </a:spcAft>
              <a:buNone/>
            </a:pPr>
            <a:r>
              <a:t/>
            </a:r>
            <a:endParaRPr sz="1700">
              <a:solidFill>
                <a:srgbClr val="980000"/>
              </a:solidFill>
            </a:endParaRPr>
          </a:p>
          <a:p>
            <a:pPr indent="0" lvl="0" marL="0" rtl="0" algn="l">
              <a:spcBef>
                <a:spcPts val="0"/>
              </a:spcBef>
              <a:spcAft>
                <a:spcPts val="0"/>
              </a:spcAft>
              <a:buNone/>
            </a:pPr>
            <a:r>
              <a:rPr lang="zh-CN" sz="2700">
                <a:solidFill>
                  <a:srgbClr val="002060"/>
                </a:solidFill>
              </a:rPr>
              <a:t>P(</a:t>
            </a:r>
            <a:r>
              <a:rPr lang="zh-CN" sz="2700">
                <a:solidFill>
                  <a:srgbClr val="A61C00"/>
                </a:solidFill>
              </a:rPr>
              <a:t>C</a:t>
            </a:r>
            <a:r>
              <a:rPr lang="zh-CN" sz="2700">
                <a:solidFill>
                  <a:srgbClr val="002060"/>
                </a:solidFill>
              </a:rPr>
              <a:t>) = max( P(</a:t>
            </a:r>
            <a:r>
              <a:rPr lang="zh-CN" sz="2700">
                <a:solidFill>
                  <a:srgbClr val="A61C00"/>
                </a:solidFill>
              </a:rPr>
              <a:t>C-w[0]</a:t>
            </a:r>
            <a:r>
              <a:rPr lang="zh-CN" sz="2700">
                <a:solidFill>
                  <a:srgbClr val="002060"/>
                </a:solidFill>
              </a:rPr>
              <a:t>) + p[0], </a:t>
            </a:r>
            <a:endParaRPr sz="2700">
              <a:solidFill>
                <a:srgbClr val="002060"/>
              </a:solidFill>
            </a:endParaRPr>
          </a:p>
          <a:p>
            <a:pPr indent="457200" lvl="0" marL="1371600" rtl="0" algn="l">
              <a:spcBef>
                <a:spcPts val="0"/>
              </a:spcBef>
              <a:spcAft>
                <a:spcPts val="0"/>
              </a:spcAft>
              <a:buNone/>
            </a:pPr>
            <a:r>
              <a:rPr lang="zh-CN" sz="2700">
                <a:solidFill>
                  <a:srgbClr val="002060"/>
                </a:solidFill>
              </a:rPr>
              <a:t>  </a:t>
            </a:r>
            <a:r>
              <a:rPr lang="zh-CN" sz="2700">
                <a:solidFill>
                  <a:srgbClr val="002060"/>
                </a:solidFill>
              </a:rPr>
              <a:t>P(</a:t>
            </a:r>
            <a:r>
              <a:rPr lang="zh-CN" sz="2700">
                <a:solidFill>
                  <a:srgbClr val="A61C00"/>
                </a:solidFill>
              </a:rPr>
              <a:t>C-w[1]</a:t>
            </a:r>
            <a:r>
              <a:rPr lang="zh-CN" sz="2700">
                <a:solidFill>
                  <a:srgbClr val="002060"/>
                </a:solidFill>
              </a:rPr>
              <a:t>) + p[1],</a:t>
            </a:r>
            <a:endParaRPr sz="2700">
              <a:solidFill>
                <a:srgbClr val="002060"/>
              </a:solidFill>
            </a:endParaRPr>
          </a:p>
          <a:p>
            <a:pPr indent="457200" lvl="0" marL="1371600" rtl="0" algn="l">
              <a:spcBef>
                <a:spcPts val="0"/>
              </a:spcBef>
              <a:spcAft>
                <a:spcPts val="0"/>
              </a:spcAft>
              <a:buNone/>
            </a:pPr>
            <a:r>
              <a:rPr lang="zh-CN" sz="2700">
                <a:solidFill>
                  <a:srgbClr val="002060"/>
                </a:solidFill>
              </a:rPr>
              <a:t>  ….</a:t>
            </a:r>
            <a:endParaRPr sz="2700">
              <a:solidFill>
                <a:srgbClr val="002060"/>
              </a:solidFill>
            </a:endParaRPr>
          </a:p>
          <a:p>
            <a:pPr indent="457200" lvl="0" marL="1371600" rtl="0" algn="l">
              <a:spcBef>
                <a:spcPts val="0"/>
              </a:spcBef>
              <a:spcAft>
                <a:spcPts val="0"/>
              </a:spcAft>
              <a:buNone/>
            </a:pPr>
            <a:r>
              <a:rPr lang="zh-CN" sz="2700">
                <a:solidFill>
                  <a:srgbClr val="002060"/>
                </a:solidFill>
              </a:rPr>
              <a:t>  P(</a:t>
            </a:r>
            <a:r>
              <a:rPr lang="zh-CN" sz="2700">
                <a:solidFill>
                  <a:srgbClr val="A61C00"/>
                </a:solidFill>
              </a:rPr>
              <a:t>C-w[n-1]</a:t>
            </a:r>
            <a:r>
              <a:rPr lang="zh-CN" sz="2700">
                <a:solidFill>
                  <a:srgbClr val="002060"/>
                </a:solidFill>
              </a:rPr>
              <a:t>) + p[n-1]</a:t>
            </a:r>
            <a:endParaRPr sz="2700">
              <a:solidFill>
                <a:srgbClr val="002060"/>
              </a:solidFill>
            </a:endParaRPr>
          </a:p>
          <a:p>
            <a:pPr indent="457200" lvl="0" marL="1371600" rtl="0" algn="l">
              <a:spcBef>
                <a:spcPts val="0"/>
              </a:spcBef>
              <a:spcAft>
                <a:spcPts val="0"/>
              </a:spcAft>
              <a:buNone/>
            </a:pPr>
            <a:r>
              <a:rPr lang="zh-CN" sz="2700">
                <a:solidFill>
                  <a:srgbClr val="002060"/>
                </a:solidFill>
              </a:rPr>
              <a:t>)</a:t>
            </a:r>
            <a:endParaRPr sz="2700">
              <a:solidFill>
                <a:srgbClr val="002060"/>
              </a:solidFill>
            </a:endParaRPr>
          </a:p>
        </p:txBody>
      </p:sp>
      <p:pic>
        <p:nvPicPr>
          <p:cNvPr id="80" name="Google Shape;80;p16"/>
          <p:cNvPicPr preferRelativeResize="0"/>
          <p:nvPr/>
        </p:nvPicPr>
        <p:blipFill>
          <a:blip r:embed="rId3">
            <a:alphaModFix/>
          </a:blip>
          <a:stretch>
            <a:fillRect/>
          </a:stretch>
        </p:blipFill>
        <p:spPr>
          <a:xfrm rot="5399998">
            <a:off x="5367499" y="942914"/>
            <a:ext cx="4169126" cy="30595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3"/>
          <p:cNvSpPr txBox="1"/>
          <p:nvPr>
            <p:ph type="title"/>
          </p:nvPr>
        </p:nvSpPr>
        <p:spPr>
          <a:xfrm>
            <a:off x="271050" y="214250"/>
            <a:ext cx="8573700" cy="432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zh-CN" sz="2800">
                <a:solidFill>
                  <a:srgbClr val="002060"/>
                </a:solidFill>
              </a:rPr>
              <a:t>4. Comparing Merge &amp; Hybrid sort</a:t>
            </a:r>
            <a:endParaRPr sz="2800">
              <a:solidFill>
                <a:srgbClr val="002060"/>
              </a:solidFill>
            </a:endParaRPr>
          </a:p>
        </p:txBody>
      </p:sp>
      <p:pic>
        <p:nvPicPr>
          <p:cNvPr id="361" name="Google Shape;361;p43" title="Points scored"/>
          <p:cNvPicPr preferRelativeResize="0"/>
          <p:nvPr/>
        </p:nvPicPr>
        <p:blipFill>
          <a:blip r:embed="rId3">
            <a:alphaModFix/>
          </a:blip>
          <a:stretch>
            <a:fillRect/>
          </a:stretch>
        </p:blipFill>
        <p:spPr>
          <a:xfrm>
            <a:off x="1273950" y="2571750"/>
            <a:ext cx="6596100" cy="1977225"/>
          </a:xfrm>
          <a:prstGeom prst="rect">
            <a:avLst/>
          </a:prstGeom>
          <a:noFill/>
          <a:ln>
            <a:noFill/>
          </a:ln>
        </p:spPr>
      </p:pic>
      <p:pic>
        <p:nvPicPr>
          <p:cNvPr id="362" name="Google Shape;362;p43" title="Points scored"/>
          <p:cNvPicPr preferRelativeResize="0"/>
          <p:nvPr/>
        </p:nvPicPr>
        <p:blipFill>
          <a:blip r:embed="rId4">
            <a:alphaModFix/>
          </a:blip>
          <a:stretch>
            <a:fillRect/>
          </a:stretch>
        </p:blipFill>
        <p:spPr>
          <a:xfrm>
            <a:off x="1273950" y="647150"/>
            <a:ext cx="6596100" cy="192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500"/>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5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4"/>
          <p:cNvSpPr txBox="1"/>
          <p:nvPr>
            <p:ph type="title"/>
          </p:nvPr>
        </p:nvSpPr>
        <p:spPr>
          <a:xfrm>
            <a:off x="305005" y="214250"/>
            <a:ext cx="86019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zh-CN" sz="2800">
                <a:solidFill>
                  <a:srgbClr val="002060"/>
                </a:solidFill>
              </a:rPr>
              <a:t>4. </a:t>
            </a:r>
            <a:r>
              <a:rPr lang="zh-CN" sz="2800">
                <a:solidFill>
                  <a:srgbClr val="002060"/>
                </a:solidFill>
              </a:rPr>
              <a:t>Comparing Merge &amp; Hybrid sort</a:t>
            </a:r>
            <a:endParaRPr sz="2800">
              <a:solidFill>
                <a:srgbClr val="002060"/>
              </a:solidFill>
            </a:endParaRPr>
          </a:p>
        </p:txBody>
      </p:sp>
      <p:graphicFrame>
        <p:nvGraphicFramePr>
          <p:cNvPr id="368" name="Google Shape;368;p44"/>
          <p:cNvGraphicFramePr/>
          <p:nvPr/>
        </p:nvGraphicFramePr>
        <p:xfrm>
          <a:off x="1891325" y="970875"/>
          <a:ext cx="3000000" cy="3000000"/>
        </p:xfrm>
        <a:graphic>
          <a:graphicData uri="http://schemas.openxmlformats.org/drawingml/2006/table">
            <a:tbl>
              <a:tblPr>
                <a:noFill/>
                <a:tableStyleId>{50392F35-12BF-4972-84F5-3BC0FFD33CE1}</a:tableStyleId>
              </a:tblPr>
              <a:tblGrid>
                <a:gridCol w="1694775"/>
                <a:gridCol w="1694775"/>
                <a:gridCol w="1694775"/>
              </a:tblGrid>
              <a:tr h="4327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zh-CN"/>
                        <a:t>Key Comparisons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zh-CN"/>
                        <a:t>CPU Time (ms)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1300">
                <a:tc>
                  <a:txBody>
                    <a:bodyPr/>
                    <a:lstStyle/>
                    <a:p>
                      <a:pPr indent="0" lvl="0" marL="0" rtl="0" algn="l">
                        <a:spcBef>
                          <a:spcPts val="0"/>
                        </a:spcBef>
                        <a:spcAft>
                          <a:spcPts val="0"/>
                        </a:spcAft>
                        <a:buNone/>
                      </a:pPr>
                      <a:r>
                        <a:rPr lang="zh-CN"/>
                        <a:t>Merge Sort</a:t>
                      </a:r>
                      <a:endParaRPr/>
                    </a:p>
                  </a:txBody>
                  <a:tcPr marT="91425" marB="91425" marR="91425" marL="91425"/>
                </a:tc>
                <a:tc>
                  <a:txBody>
                    <a:bodyPr/>
                    <a:lstStyle/>
                    <a:p>
                      <a:pPr indent="0" lvl="0" marL="0" rtl="0" algn="l">
                        <a:spcBef>
                          <a:spcPts val="0"/>
                        </a:spcBef>
                        <a:spcAft>
                          <a:spcPts val="0"/>
                        </a:spcAft>
                        <a:buNone/>
                      </a:pPr>
                      <a:r>
                        <a:rPr lang="zh-CN"/>
                        <a:t>49152</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zh-CN"/>
                        <a:t>11.38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1300">
                <a:tc>
                  <a:txBody>
                    <a:bodyPr/>
                    <a:lstStyle/>
                    <a:p>
                      <a:pPr indent="0" lvl="0" marL="0" rtl="0" algn="l">
                        <a:spcBef>
                          <a:spcPts val="0"/>
                        </a:spcBef>
                        <a:spcAft>
                          <a:spcPts val="0"/>
                        </a:spcAft>
                        <a:buNone/>
                      </a:pPr>
                      <a:r>
                        <a:rPr lang="zh-CN"/>
                        <a:t>Hybrid, S=31</a:t>
                      </a:r>
                      <a:endParaRPr/>
                    </a:p>
                  </a:txBody>
                  <a:tcPr marT="91425" marB="91425" marR="91425" marL="91425"/>
                </a:tc>
                <a:tc>
                  <a:txBody>
                    <a:bodyPr/>
                    <a:lstStyle/>
                    <a:p>
                      <a:pPr indent="0" lvl="0" marL="0" rtl="0" algn="l">
                        <a:spcBef>
                          <a:spcPts val="0"/>
                        </a:spcBef>
                        <a:spcAft>
                          <a:spcPts val="0"/>
                        </a:spcAft>
                        <a:buNone/>
                      </a:pPr>
                      <a:r>
                        <a:rPr lang="zh-CN"/>
                        <a:t>63985</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zh-CN"/>
                        <a:t>11.58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69" name="Google Shape;369;p44"/>
          <p:cNvSpPr/>
          <p:nvPr/>
        </p:nvSpPr>
        <p:spPr>
          <a:xfrm rot="5400000">
            <a:off x="4126450" y="1624663"/>
            <a:ext cx="614100" cy="369900"/>
          </a:xfrm>
          <a:prstGeom prst="uturnArrow">
            <a:avLst>
              <a:gd fmla="val 25000" name="adj1"/>
              <a:gd fmla="val 25000" name="adj2"/>
              <a:gd fmla="val 25000" name="adj3"/>
              <a:gd fmla="val 43750" name="adj4"/>
              <a:gd fmla="val 75000" name="adj5"/>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4"/>
          <p:cNvSpPr txBox="1"/>
          <p:nvPr/>
        </p:nvSpPr>
        <p:spPr>
          <a:xfrm>
            <a:off x="4618450" y="1455413"/>
            <a:ext cx="88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800">
                <a:solidFill>
                  <a:srgbClr val="FF0000"/>
                </a:solidFill>
              </a:rPr>
              <a:t>+30% key comps!</a:t>
            </a:r>
            <a:endParaRPr b="1" sz="800">
              <a:solidFill>
                <a:srgbClr val="FF0000"/>
              </a:solidFill>
            </a:endParaRPr>
          </a:p>
        </p:txBody>
      </p:sp>
      <p:sp>
        <p:nvSpPr>
          <p:cNvPr id="371" name="Google Shape;371;p44"/>
          <p:cNvSpPr/>
          <p:nvPr/>
        </p:nvSpPr>
        <p:spPr>
          <a:xfrm rot="5400000">
            <a:off x="5784275" y="1648238"/>
            <a:ext cx="614100" cy="369900"/>
          </a:xfrm>
          <a:prstGeom prst="uturnArrow">
            <a:avLst>
              <a:gd fmla="val 25000" name="adj1"/>
              <a:gd fmla="val 25000" name="adj2"/>
              <a:gd fmla="val 25000" name="adj3"/>
              <a:gd fmla="val 43750" name="adj4"/>
              <a:gd fmla="val 75000" name="adj5"/>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sp>
        <p:nvSpPr>
          <p:cNvPr id="372" name="Google Shape;372;p44"/>
          <p:cNvSpPr txBox="1"/>
          <p:nvPr/>
        </p:nvSpPr>
        <p:spPr>
          <a:xfrm>
            <a:off x="6276275" y="1478988"/>
            <a:ext cx="88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800">
                <a:solidFill>
                  <a:srgbClr val="38761D"/>
                </a:solidFill>
              </a:rPr>
              <a:t>+2% CPU Time</a:t>
            </a:r>
            <a:endParaRPr b="1" sz="800">
              <a:solidFill>
                <a:srgbClr val="38761D"/>
              </a:solidFill>
            </a:endParaRPr>
          </a:p>
        </p:txBody>
      </p:sp>
      <p:pic>
        <p:nvPicPr>
          <p:cNvPr id="373" name="Google Shape;373;p44"/>
          <p:cNvPicPr preferRelativeResize="0"/>
          <p:nvPr/>
        </p:nvPicPr>
        <p:blipFill>
          <a:blip r:embed="rId3">
            <a:alphaModFix/>
          </a:blip>
          <a:stretch>
            <a:fillRect/>
          </a:stretch>
        </p:blipFill>
        <p:spPr>
          <a:xfrm>
            <a:off x="2680888" y="2571750"/>
            <a:ext cx="3505200" cy="1638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5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5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5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5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500"/>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5"/>
          <p:cNvSpPr txBox="1"/>
          <p:nvPr>
            <p:ph idx="12" type="sldNum"/>
          </p:nvPr>
        </p:nvSpPr>
        <p:spPr>
          <a:xfrm>
            <a:off x="8470392" y="4427745"/>
            <a:ext cx="161400" cy="184800"/>
          </a:xfrm>
          <a:prstGeom prst="rect">
            <a:avLst/>
          </a:prstGeom>
          <a:noFill/>
          <a:ln>
            <a:noFill/>
          </a:ln>
        </p:spPr>
        <p:txBody>
          <a:bodyPr anchorCtr="0" anchor="t" bIns="0" lIns="0" spcFirstLastPara="1" rIns="0" wrap="square" tIns="0">
            <a:spAutoFit/>
          </a:bodyPr>
          <a:lstStyle/>
          <a:p>
            <a:pPr indent="0" lvl="0" marL="38100" rtl="0" algn="l">
              <a:spcBef>
                <a:spcPts val="0"/>
              </a:spcBef>
              <a:spcAft>
                <a:spcPts val="0"/>
              </a:spcAft>
              <a:buClr>
                <a:srgbClr val="000000"/>
              </a:buClr>
              <a:buFont typeface="Arial"/>
              <a:buNone/>
            </a:pPr>
            <a:fld id="{00000000-1234-1234-1234-123412341234}" type="slidenum">
              <a:rPr lang="zh-CN"/>
              <a:t>‹#›</a:t>
            </a:fld>
            <a:endParaRPr sz="1000">
              <a:solidFill>
                <a:schemeClr val="dk2"/>
              </a:solidFill>
            </a:endParaRPr>
          </a:p>
        </p:txBody>
      </p:sp>
      <p:sp>
        <p:nvSpPr>
          <p:cNvPr id="379" name="Google Shape;379;p45"/>
          <p:cNvSpPr txBox="1"/>
          <p:nvPr>
            <p:ph type="title"/>
          </p:nvPr>
        </p:nvSpPr>
        <p:spPr>
          <a:xfrm>
            <a:off x="1903650" y="980200"/>
            <a:ext cx="5336700" cy="149040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lang="zh-CN" sz="4800">
                <a:solidFill>
                  <a:srgbClr val="002060"/>
                </a:solidFill>
              </a:rPr>
              <a:t>THANK YOU FOR YOUR TIME!</a:t>
            </a:r>
            <a:endParaRPr sz="4800">
              <a:solidFill>
                <a:srgbClr val="002060"/>
              </a:solidFill>
            </a:endParaRPr>
          </a:p>
        </p:txBody>
      </p:sp>
      <p:pic>
        <p:nvPicPr>
          <p:cNvPr id="380" name="Google Shape;380;p45"/>
          <p:cNvPicPr preferRelativeResize="0"/>
          <p:nvPr/>
        </p:nvPicPr>
        <p:blipFill>
          <a:blip r:embed="rId3">
            <a:alphaModFix/>
          </a:blip>
          <a:stretch>
            <a:fillRect/>
          </a:stretch>
        </p:blipFill>
        <p:spPr>
          <a:xfrm>
            <a:off x="3966300" y="2571750"/>
            <a:ext cx="1211400" cy="1211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212975" y="111625"/>
            <a:ext cx="73344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zh-CN" sz="2800">
                <a:solidFill>
                  <a:srgbClr val="002060"/>
                </a:solidFill>
              </a:rPr>
              <a:t>Recursive Method: Subproblem Graph</a:t>
            </a:r>
            <a:endParaRPr sz="2800">
              <a:solidFill>
                <a:srgbClr val="002060"/>
              </a:solidFill>
            </a:endParaRPr>
          </a:p>
        </p:txBody>
      </p:sp>
      <p:sp>
        <p:nvSpPr>
          <p:cNvPr id="86" name="Google Shape;86;p17"/>
          <p:cNvSpPr/>
          <p:nvPr/>
        </p:nvSpPr>
        <p:spPr>
          <a:xfrm>
            <a:off x="4809275" y="645850"/>
            <a:ext cx="751200" cy="487200"/>
          </a:xfrm>
          <a:prstGeom prst="rect">
            <a:avLst/>
          </a:prstGeom>
          <a:solidFill>
            <a:srgbClr val="434343"/>
          </a:solidFill>
          <a:ln cap="flat" cmpd="sng" w="9525">
            <a:solidFill>
              <a:srgbClr val="0020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rPr>
              <a:t>W = 14</a:t>
            </a:r>
            <a:endParaRPr sz="1000">
              <a:solidFill>
                <a:schemeClr val="lt1"/>
              </a:solidFill>
            </a:endParaRPr>
          </a:p>
          <a:p>
            <a:pPr indent="0" lvl="0" marL="0" rtl="0" algn="ctr">
              <a:spcBef>
                <a:spcPts val="0"/>
              </a:spcBef>
              <a:spcAft>
                <a:spcPts val="0"/>
              </a:spcAft>
              <a:buNone/>
            </a:pPr>
            <a:r>
              <a:rPr lang="zh-CN" sz="1000">
                <a:solidFill>
                  <a:schemeClr val="lt1"/>
                </a:solidFill>
              </a:rPr>
              <a:t>n = 3</a:t>
            </a:r>
            <a:endParaRPr sz="1000">
              <a:solidFill>
                <a:schemeClr val="lt1"/>
              </a:solidFill>
            </a:endParaRPr>
          </a:p>
          <a:p>
            <a:pPr indent="0" lvl="0" marL="0" rtl="0" algn="ctr">
              <a:spcBef>
                <a:spcPts val="0"/>
              </a:spcBef>
              <a:spcAft>
                <a:spcPts val="0"/>
              </a:spcAft>
              <a:buNone/>
            </a:pPr>
            <a:r>
              <a:rPr lang="zh-CN" sz="1000">
                <a:solidFill>
                  <a:schemeClr val="lt1"/>
                </a:solidFill>
              </a:rPr>
              <a:t>p = 0</a:t>
            </a:r>
            <a:endParaRPr sz="1000">
              <a:solidFill>
                <a:schemeClr val="lt1"/>
              </a:solidFill>
            </a:endParaRPr>
          </a:p>
        </p:txBody>
      </p:sp>
      <p:sp>
        <p:nvSpPr>
          <p:cNvPr id="87" name="Google Shape;87;p17"/>
          <p:cNvSpPr/>
          <p:nvPr/>
        </p:nvSpPr>
        <p:spPr>
          <a:xfrm>
            <a:off x="1910975" y="1477500"/>
            <a:ext cx="751200" cy="487200"/>
          </a:xfrm>
          <a:prstGeom prst="rect">
            <a:avLst/>
          </a:prstGeom>
          <a:solidFill>
            <a:srgbClr val="434343"/>
          </a:solidFill>
          <a:ln cap="flat" cmpd="sng" w="9525">
            <a:solidFill>
              <a:srgbClr val="0020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rPr>
              <a:t>W = 10</a:t>
            </a:r>
            <a:endParaRPr sz="1000">
              <a:solidFill>
                <a:schemeClr val="lt1"/>
              </a:solidFill>
            </a:endParaRPr>
          </a:p>
          <a:p>
            <a:pPr indent="0" lvl="0" marL="0" rtl="0" algn="ctr">
              <a:spcBef>
                <a:spcPts val="0"/>
              </a:spcBef>
              <a:spcAft>
                <a:spcPts val="0"/>
              </a:spcAft>
              <a:buNone/>
            </a:pPr>
            <a:r>
              <a:rPr lang="zh-CN" sz="1000">
                <a:solidFill>
                  <a:schemeClr val="lt1"/>
                </a:solidFill>
              </a:rPr>
              <a:t>n = 2</a:t>
            </a:r>
            <a:endParaRPr sz="1000">
              <a:solidFill>
                <a:schemeClr val="lt1"/>
              </a:solidFill>
            </a:endParaRPr>
          </a:p>
          <a:p>
            <a:pPr indent="0" lvl="0" marL="0" rtl="0" algn="ctr">
              <a:spcBef>
                <a:spcPts val="0"/>
              </a:spcBef>
              <a:spcAft>
                <a:spcPts val="0"/>
              </a:spcAft>
              <a:buNone/>
            </a:pPr>
            <a:r>
              <a:rPr lang="zh-CN" sz="1000">
                <a:solidFill>
                  <a:schemeClr val="lt1"/>
                </a:solidFill>
              </a:rPr>
              <a:t>p = 7</a:t>
            </a:r>
            <a:endParaRPr sz="1000">
              <a:solidFill>
                <a:schemeClr val="lt1"/>
              </a:solidFill>
            </a:endParaRPr>
          </a:p>
        </p:txBody>
      </p:sp>
      <p:sp>
        <p:nvSpPr>
          <p:cNvPr id="88" name="Google Shape;88;p17"/>
          <p:cNvSpPr/>
          <p:nvPr/>
        </p:nvSpPr>
        <p:spPr>
          <a:xfrm>
            <a:off x="4829963" y="1477500"/>
            <a:ext cx="709800" cy="487200"/>
          </a:xfrm>
          <a:prstGeom prst="rect">
            <a:avLst/>
          </a:prstGeom>
          <a:solidFill>
            <a:srgbClr val="434343"/>
          </a:solidFill>
          <a:ln cap="flat" cmpd="sng" w="9525">
            <a:solidFill>
              <a:srgbClr val="0020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endParaRPr>
          </a:p>
          <a:p>
            <a:pPr indent="0" lvl="0" marL="0" rtl="0" algn="ctr">
              <a:spcBef>
                <a:spcPts val="0"/>
              </a:spcBef>
              <a:spcAft>
                <a:spcPts val="0"/>
              </a:spcAft>
              <a:buNone/>
            </a:pPr>
            <a:r>
              <a:rPr lang="zh-CN" sz="1000">
                <a:solidFill>
                  <a:schemeClr val="lt1"/>
                </a:solidFill>
              </a:rPr>
              <a:t>W = 8</a:t>
            </a:r>
            <a:endParaRPr sz="1000">
              <a:solidFill>
                <a:schemeClr val="lt1"/>
              </a:solidFill>
            </a:endParaRPr>
          </a:p>
          <a:p>
            <a:pPr indent="0" lvl="0" marL="0" rtl="0" algn="ctr">
              <a:spcBef>
                <a:spcPts val="0"/>
              </a:spcBef>
              <a:spcAft>
                <a:spcPts val="0"/>
              </a:spcAft>
              <a:buNone/>
            </a:pPr>
            <a:r>
              <a:rPr lang="zh-CN" sz="1000">
                <a:solidFill>
                  <a:schemeClr val="lt1"/>
                </a:solidFill>
              </a:rPr>
              <a:t>n = 2</a:t>
            </a:r>
            <a:endParaRPr sz="1000">
              <a:solidFill>
                <a:schemeClr val="lt1"/>
              </a:solidFill>
            </a:endParaRPr>
          </a:p>
          <a:p>
            <a:pPr indent="0" lvl="0" marL="0" rtl="0" algn="ctr">
              <a:spcBef>
                <a:spcPts val="0"/>
              </a:spcBef>
              <a:spcAft>
                <a:spcPts val="0"/>
              </a:spcAft>
              <a:buNone/>
            </a:pPr>
            <a:r>
              <a:rPr lang="zh-CN" sz="1000">
                <a:solidFill>
                  <a:schemeClr val="lt1"/>
                </a:solidFill>
              </a:rPr>
              <a:t>p = 6</a:t>
            </a:r>
            <a:endParaRPr sz="1000">
              <a:solidFill>
                <a:schemeClr val="lt1"/>
              </a:solidFill>
            </a:endParaRPr>
          </a:p>
          <a:p>
            <a:pPr indent="0" lvl="0" marL="0" rtl="0" algn="ctr">
              <a:spcBef>
                <a:spcPts val="0"/>
              </a:spcBef>
              <a:spcAft>
                <a:spcPts val="0"/>
              </a:spcAft>
              <a:buNone/>
            </a:pPr>
            <a:r>
              <a:t/>
            </a:r>
            <a:endParaRPr>
              <a:solidFill>
                <a:schemeClr val="lt1"/>
              </a:solidFill>
            </a:endParaRPr>
          </a:p>
        </p:txBody>
      </p:sp>
      <p:sp>
        <p:nvSpPr>
          <p:cNvPr id="89" name="Google Shape;89;p17"/>
          <p:cNvSpPr/>
          <p:nvPr/>
        </p:nvSpPr>
        <p:spPr>
          <a:xfrm>
            <a:off x="7171800" y="1437975"/>
            <a:ext cx="751200" cy="487200"/>
          </a:xfrm>
          <a:prstGeom prst="rect">
            <a:avLst/>
          </a:prstGeom>
          <a:solidFill>
            <a:srgbClr val="434343"/>
          </a:solidFill>
          <a:ln cap="flat" cmpd="sng" w="9525">
            <a:solidFill>
              <a:srgbClr val="0020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rPr>
              <a:t>W = 6</a:t>
            </a:r>
            <a:endParaRPr sz="1000">
              <a:solidFill>
                <a:schemeClr val="lt1"/>
              </a:solidFill>
            </a:endParaRPr>
          </a:p>
          <a:p>
            <a:pPr indent="0" lvl="0" marL="0" rtl="0" algn="ctr">
              <a:spcBef>
                <a:spcPts val="0"/>
              </a:spcBef>
              <a:spcAft>
                <a:spcPts val="0"/>
              </a:spcAft>
              <a:buNone/>
            </a:pPr>
            <a:r>
              <a:rPr lang="zh-CN" sz="1000">
                <a:solidFill>
                  <a:schemeClr val="lt1"/>
                </a:solidFill>
              </a:rPr>
              <a:t>n = 2</a:t>
            </a:r>
            <a:endParaRPr sz="1000">
              <a:solidFill>
                <a:schemeClr val="lt1"/>
              </a:solidFill>
            </a:endParaRPr>
          </a:p>
          <a:p>
            <a:pPr indent="0" lvl="0" marL="0" rtl="0" algn="ctr">
              <a:spcBef>
                <a:spcPts val="0"/>
              </a:spcBef>
              <a:spcAft>
                <a:spcPts val="0"/>
              </a:spcAft>
              <a:buNone/>
            </a:pPr>
            <a:r>
              <a:rPr lang="zh-CN" sz="1000">
                <a:solidFill>
                  <a:schemeClr val="lt1"/>
                </a:solidFill>
              </a:rPr>
              <a:t>p = 9</a:t>
            </a:r>
            <a:endParaRPr sz="1000">
              <a:solidFill>
                <a:schemeClr val="lt1"/>
              </a:solidFill>
            </a:endParaRPr>
          </a:p>
        </p:txBody>
      </p:sp>
      <p:sp>
        <p:nvSpPr>
          <p:cNvPr id="90" name="Google Shape;90;p17"/>
          <p:cNvSpPr txBox="1"/>
          <p:nvPr/>
        </p:nvSpPr>
        <p:spPr>
          <a:xfrm>
            <a:off x="1869100" y="833800"/>
            <a:ext cx="3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highlight>
                  <a:schemeClr val="accent6"/>
                </a:highlight>
              </a:rPr>
              <a:t>i0</a:t>
            </a:r>
            <a:endParaRPr>
              <a:highlight>
                <a:schemeClr val="accent6"/>
              </a:highlight>
            </a:endParaRPr>
          </a:p>
        </p:txBody>
      </p:sp>
      <p:sp>
        <p:nvSpPr>
          <p:cNvPr id="91" name="Google Shape;91;p17"/>
          <p:cNvSpPr txBox="1"/>
          <p:nvPr/>
        </p:nvSpPr>
        <p:spPr>
          <a:xfrm>
            <a:off x="7665625" y="871650"/>
            <a:ext cx="3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highlight>
                  <a:srgbClr val="FF00FF"/>
                </a:highlight>
              </a:rPr>
              <a:t>i2</a:t>
            </a:r>
            <a:endParaRPr>
              <a:highlight>
                <a:srgbClr val="FF00FF"/>
              </a:highlight>
            </a:endParaRPr>
          </a:p>
        </p:txBody>
      </p:sp>
      <p:cxnSp>
        <p:nvCxnSpPr>
          <p:cNvPr id="92" name="Google Shape;92;p17"/>
          <p:cNvCxnSpPr>
            <a:stCxn id="86" idx="1"/>
            <a:endCxn id="87" idx="0"/>
          </p:cNvCxnSpPr>
          <p:nvPr/>
        </p:nvCxnSpPr>
        <p:spPr>
          <a:xfrm flipH="1">
            <a:off x="2286575" y="889450"/>
            <a:ext cx="2522700" cy="588000"/>
          </a:xfrm>
          <a:prstGeom prst="bentConnector2">
            <a:avLst/>
          </a:prstGeom>
          <a:noFill/>
          <a:ln cap="flat" cmpd="sng" w="28575">
            <a:solidFill>
              <a:srgbClr val="FF0000"/>
            </a:solidFill>
            <a:prstDash val="solid"/>
            <a:round/>
            <a:headEnd len="med" w="med" type="none"/>
            <a:tailEnd len="med" w="med" type="triangle"/>
          </a:ln>
        </p:spPr>
      </p:cxnSp>
      <p:cxnSp>
        <p:nvCxnSpPr>
          <p:cNvPr id="93" name="Google Shape;93;p17"/>
          <p:cNvCxnSpPr>
            <a:stCxn id="86" idx="2"/>
            <a:endCxn id="88" idx="0"/>
          </p:cNvCxnSpPr>
          <p:nvPr/>
        </p:nvCxnSpPr>
        <p:spPr>
          <a:xfrm flipH="1" rot="-5400000">
            <a:off x="5012975" y="1304950"/>
            <a:ext cx="344400" cy="600"/>
          </a:xfrm>
          <a:prstGeom prst="bentConnector3">
            <a:avLst>
              <a:gd fmla="val 50007" name="adj1"/>
            </a:avLst>
          </a:prstGeom>
          <a:noFill/>
          <a:ln cap="flat" cmpd="sng" w="28575">
            <a:solidFill>
              <a:schemeClr val="dk2"/>
            </a:solidFill>
            <a:prstDash val="solid"/>
            <a:round/>
            <a:headEnd len="med" w="med" type="none"/>
            <a:tailEnd len="med" w="med" type="triangle"/>
          </a:ln>
        </p:spPr>
      </p:cxnSp>
      <p:cxnSp>
        <p:nvCxnSpPr>
          <p:cNvPr id="94" name="Google Shape;94;p17"/>
          <p:cNvCxnSpPr>
            <a:stCxn id="86" idx="3"/>
            <a:endCxn id="89" idx="0"/>
          </p:cNvCxnSpPr>
          <p:nvPr/>
        </p:nvCxnSpPr>
        <p:spPr>
          <a:xfrm>
            <a:off x="5560475" y="889450"/>
            <a:ext cx="1986900" cy="548400"/>
          </a:xfrm>
          <a:prstGeom prst="bentConnector2">
            <a:avLst/>
          </a:prstGeom>
          <a:noFill/>
          <a:ln cap="flat" cmpd="sng" w="28575">
            <a:solidFill>
              <a:schemeClr val="dk2"/>
            </a:solidFill>
            <a:prstDash val="solid"/>
            <a:round/>
            <a:headEnd len="med" w="med" type="none"/>
            <a:tailEnd len="med" w="med" type="triangle"/>
          </a:ln>
        </p:spPr>
      </p:cxnSp>
      <p:sp>
        <p:nvSpPr>
          <p:cNvPr id="95" name="Google Shape;95;p17"/>
          <p:cNvSpPr txBox="1"/>
          <p:nvPr/>
        </p:nvSpPr>
        <p:spPr>
          <a:xfrm>
            <a:off x="5296325" y="1105150"/>
            <a:ext cx="44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highlight>
                  <a:srgbClr val="00FFFF"/>
                </a:highlight>
              </a:rPr>
              <a:t>i1</a:t>
            </a:r>
            <a:endParaRPr>
              <a:highlight>
                <a:srgbClr val="00FFFF"/>
              </a:highlight>
            </a:endParaRPr>
          </a:p>
        </p:txBody>
      </p:sp>
      <p:sp>
        <p:nvSpPr>
          <p:cNvPr id="96" name="Google Shape;96;p17"/>
          <p:cNvSpPr/>
          <p:nvPr/>
        </p:nvSpPr>
        <p:spPr>
          <a:xfrm>
            <a:off x="2859713" y="2654150"/>
            <a:ext cx="751200" cy="487200"/>
          </a:xfrm>
          <a:prstGeom prst="rect">
            <a:avLst/>
          </a:prstGeom>
          <a:solidFill>
            <a:srgbClr val="434343"/>
          </a:solidFill>
          <a:ln cap="flat" cmpd="sng" w="9525">
            <a:solidFill>
              <a:srgbClr val="0020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rPr>
              <a:t>W = 2</a:t>
            </a:r>
            <a:endParaRPr sz="1000">
              <a:solidFill>
                <a:schemeClr val="lt1"/>
              </a:solidFill>
            </a:endParaRPr>
          </a:p>
          <a:p>
            <a:pPr indent="0" lvl="0" marL="0" rtl="0" algn="ctr">
              <a:spcBef>
                <a:spcPts val="0"/>
              </a:spcBef>
              <a:spcAft>
                <a:spcPts val="0"/>
              </a:spcAft>
              <a:buNone/>
            </a:pPr>
            <a:r>
              <a:rPr lang="zh-CN" sz="1000">
                <a:solidFill>
                  <a:schemeClr val="lt1"/>
                </a:solidFill>
              </a:rPr>
              <a:t>n = 1</a:t>
            </a:r>
            <a:endParaRPr sz="1000">
              <a:solidFill>
                <a:schemeClr val="lt1"/>
              </a:solidFill>
            </a:endParaRPr>
          </a:p>
          <a:p>
            <a:pPr indent="0" lvl="0" marL="0" rtl="0" algn="ctr">
              <a:spcBef>
                <a:spcPts val="0"/>
              </a:spcBef>
              <a:spcAft>
                <a:spcPts val="0"/>
              </a:spcAft>
              <a:buNone/>
            </a:pPr>
            <a:r>
              <a:rPr lang="zh-CN" sz="1000">
                <a:solidFill>
                  <a:schemeClr val="lt1"/>
                </a:solidFill>
              </a:rPr>
              <a:t>p = 16</a:t>
            </a:r>
            <a:endParaRPr sz="1000">
              <a:solidFill>
                <a:schemeClr val="lt1"/>
              </a:solidFill>
            </a:endParaRPr>
          </a:p>
        </p:txBody>
      </p:sp>
      <p:sp>
        <p:nvSpPr>
          <p:cNvPr id="97" name="Google Shape;97;p17"/>
          <p:cNvSpPr/>
          <p:nvPr/>
        </p:nvSpPr>
        <p:spPr>
          <a:xfrm>
            <a:off x="602150" y="2641100"/>
            <a:ext cx="751200" cy="487200"/>
          </a:xfrm>
          <a:prstGeom prst="rect">
            <a:avLst/>
          </a:prstGeom>
          <a:solidFill>
            <a:srgbClr val="434343"/>
          </a:solidFill>
          <a:ln cap="flat" cmpd="sng" w="9525">
            <a:solidFill>
              <a:srgbClr val="0020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rPr>
              <a:t>W = 6</a:t>
            </a:r>
            <a:endParaRPr sz="1000">
              <a:solidFill>
                <a:schemeClr val="lt1"/>
              </a:solidFill>
            </a:endParaRPr>
          </a:p>
          <a:p>
            <a:pPr indent="0" lvl="0" marL="0" rtl="0" algn="ctr">
              <a:spcBef>
                <a:spcPts val="0"/>
              </a:spcBef>
              <a:spcAft>
                <a:spcPts val="0"/>
              </a:spcAft>
              <a:buNone/>
            </a:pPr>
            <a:r>
              <a:rPr lang="zh-CN" sz="1000">
                <a:solidFill>
                  <a:schemeClr val="lt1"/>
                </a:solidFill>
              </a:rPr>
              <a:t>n = 1</a:t>
            </a:r>
            <a:endParaRPr sz="1000">
              <a:solidFill>
                <a:schemeClr val="lt1"/>
              </a:solidFill>
            </a:endParaRPr>
          </a:p>
          <a:p>
            <a:pPr indent="0" lvl="0" marL="0" rtl="0" algn="ctr">
              <a:spcBef>
                <a:spcPts val="0"/>
              </a:spcBef>
              <a:spcAft>
                <a:spcPts val="0"/>
              </a:spcAft>
              <a:buNone/>
            </a:pPr>
            <a:r>
              <a:rPr lang="zh-CN" sz="1000">
                <a:solidFill>
                  <a:schemeClr val="lt1"/>
                </a:solidFill>
              </a:rPr>
              <a:t>p = 14</a:t>
            </a:r>
            <a:endParaRPr sz="1000">
              <a:solidFill>
                <a:schemeClr val="lt1"/>
              </a:solidFill>
            </a:endParaRPr>
          </a:p>
        </p:txBody>
      </p:sp>
      <p:sp>
        <p:nvSpPr>
          <p:cNvPr id="98" name="Google Shape;98;p17"/>
          <p:cNvSpPr/>
          <p:nvPr/>
        </p:nvSpPr>
        <p:spPr>
          <a:xfrm>
            <a:off x="1910963" y="2641088"/>
            <a:ext cx="751200" cy="487200"/>
          </a:xfrm>
          <a:prstGeom prst="rect">
            <a:avLst/>
          </a:prstGeom>
          <a:solidFill>
            <a:srgbClr val="434343"/>
          </a:solidFill>
          <a:ln cap="flat" cmpd="sng" w="9525">
            <a:solidFill>
              <a:srgbClr val="0020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rPr>
              <a:t>W = 4</a:t>
            </a:r>
            <a:endParaRPr sz="1000">
              <a:solidFill>
                <a:schemeClr val="lt1"/>
              </a:solidFill>
            </a:endParaRPr>
          </a:p>
          <a:p>
            <a:pPr indent="0" lvl="0" marL="0" rtl="0" algn="ctr">
              <a:spcBef>
                <a:spcPts val="0"/>
              </a:spcBef>
              <a:spcAft>
                <a:spcPts val="0"/>
              </a:spcAft>
              <a:buNone/>
            </a:pPr>
            <a:r>
              <a:rPr lang="zh-CN" sz="1000">
                <a:solidFill>
                  <a:schemeClr val="lt1"/>
                </a:solidFill>
              </a:rPr>
              <a:t>n = 1</a:t>
            </a:r>
            <a:endParaRPr sz="1000">
              <a:solidFill>
                <a:schemeClr val="lt1"/>
              </a:solidFill>
            </a:endParaRPr>
          </a:p>
          <a:p>
            <a:pPr indent="0" lvl="0" marL="0" rtl="0" algn="ctr">
              <a:spcBef>
                <a:spcPts val="0"/>
              </a:spcBef>
              <a:spcAft>
                <a:spcPts val="0"/>
              </a:spcAft>
              <a:buNone/>
            </a:pPr>
            <a:r>
              <a:rPr lang="zh-CN" sz="1000">
                <a:solidFill>
                  <a:schemeClr val="lt1"/>
                </a:solidFill>
              </a:rPr>
              <a:t>p = 13</a:t>
            </a:r>
            <a:endParaRPr sz="1000">
              <a:solidFill>
                <a:schemeClr val="lt1"/>
              </a:solidFill>
            </a:endParaRPr>
          </a:p>
        </p:txBody>
      </p:sp>
      <p:sp>
        <p:nvSpPr>
          <p:cNvPr id="99" name="Google Shape;99;p17"/>
          <p:cNvSpPr/>
          <p:nvPr/>
        </p:nvSpPr>
        <p:spPr>
          <a:xfrm>
            <a:off x="3842713" y="2654150"/>
            <a:ext cx="751200" cy="487200"/>
          </a:xfrm>
          <a:prstGeom prst="rect">
            <a:avLst/>
          </a:prstGeom>
          <a:solidFill>
            <a:srgbClr val="434343"/>
          </a:solidFill>
          <a:ln cap="flat" cmpd="sng" w="9525">
            <a:solidFill>
              <a:srgbClr val="0020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rPr>
              <a:t>W = 4</a:t>
            </a:r>
            <a:endParaRPr sz="1000">
              <a:solidFill>
                <a:schemeClr val="lt1"/>
              </a:solidFill>
            </a:endParaRPr>
          </a:p>
          <a:p>
            <a:pPr indent="0" lvl="0" marL="0" rtl="0" algn="ctr">
              <a:spcBef>
                <a:spcPts val="0"/>
              </a:spcBef>
              <a:spcAft>
                <a:spcPts val="0"/>
              </a:spcAft>
              <a:buNone/>
            </a:pPr>
            <a:r>
              <a:rPr lang="zh-CN" sz="1000">
                <a:solidFill>
                  <a:schemeClr val="lt1"/>
                </a:solidFill>
              </a:rPr>
              <a:t>n = 1</a:t>
            </a:r>
            <a:endParaRPr sz="1000">
              <a:solidFill>
                <a:schemeClr val="lt1"/>
              </a:solidFill>
            </a:endParaRPr>
          </a:p>
          <a:p>
            <a:pPr indent="0" lvl="0" marL="0" rtl="0" algn="ctr">
              <a:spcBef>
                <a:spcPts val="0"/>
              </a:spcBef>
              <a:spcAft>
                <a:spcPts val="0"/>
              </a:spcAft>
              <a:buNone/>
            </a:pPr>
            <a:r>
              <a:rPr lang="zh-CN" sz="1000">
                <a:solidFill>
                  <a:schemeClr val="lt1"/>
                </a:solidFill>
              </a:rPr>
              <a:t>p = 13</a:t>
            </a:r>
            <a:endParaRPr sz="1000">
              <a:solidFill>
                <a:schemeClr val="lt1"/>
              </a:solidFill>
            </a:endParaRPr>
          </a:p>
        </p:txBody>
      </p:sp>
      <p:sp>
        <p:nvSpPr>
          <p:cNvPr id="100" name="Google Shape;100;p17"/>
          <p:cNvSpPr/>
          <p:nvPr/>
        </p:nvSpPr>
        <p:spPr>
          <a:xfrm>
            <a:off x="4825725" y="2654150"/>
            <a:ext cx="751200" cy="487200"/>
          </a:xfrm>
          <a:prstGeom prst="rect">
            <a:avLst/>
          </a:prstGeom>
          <a:solidFill>
            <a:srgbClr val="434343"/>
          </a:solidFill>
          <a:ln cap="flat" cmpd="sng" w="9525">
            <a:solidFill>
              <a:srgbClr val="0020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rPr>
              <a:t>W = 2</a:t>
            </a:r>
            <a:endParaRPr sz="1000">
              <a:solidFill>
                <a:schemeClr val="lt1"/>
              </a:solidFill>
            </a:endParaRPr>
          </a:p>
          <a:p>
            <a:pPr indent="0" lvl="0" marL="0" rtl="0" algn="ctr">
              <a:spcBef>
                <a:spcPts val="0"/>
              </a:spcBef>
              <a:spcAft>
                <a:spcPts val="0"/>
              </a:spcAft>
              <a:buNone/>
            </a:pPr>
            <a:r>
              <a:rPr lang="zh-CN" sz="1000">
                <a:solidFill>
                  <a:schemeClr val="lt1"/>
                </a:solidFill>
              </a:rPr>
              <a:t>n = 1</a:t>
            </a:r>
            <a:endParaRPr sz="1000">
              <a:solidFill>
                <a:schemeClr val="lt1"/>
              </a:solidFill>
            </a:endParaRPr>
          </a:p>
          <a:p>
            <a:pPr indent="0" lvl="0" marL="0" rtl="0" algn="ctr">
              <a:spcBef>
                <a:spcPts val="0"/>
              </a:spcBef>
              <a:spcAft>
                <a:spcPts val="0"/>
              </a:spcAft>
              <a:buNone/>
            </a:pPr>
            <a:r>
              <a:rPr lang="zh-CN" sz="1000">
                <a:solidFill>
                  <a:schemeClr val="lt1"/>
                </a:solidFill>
              </a:rPr>
              <a:t>p = 12</a:t>
            </a:r>
            <a:endParaRPr sz="1000">
              <a:solidFill>
                <a:schemeClr val="lt1"/>
              </a:solidFill>
            </a:endParaRPr>
          </a:p>
        </p:txBody>
      </p:sp>
      <p:sp>
        <p:nvSpPr>
          <p:cNvPr id="101" name="Google Shape;101;p17"/>
          <p:cNvSpPr/>
          <p:nvPr/>
        </p:nvSpPr>
        <p:spPr>
          <a:xfrm>
            <a:off x="5808288" y="2641100"/>
            <a:ext cx="751200" cy="487200"/>
          </a:xfrm>
          <a:prstGeom prst="rect">
            <a:avLst/>
          </a:prstGeom>
          <a:solidFill>
            <a:srgbClr val="434343"/>
          </a:solidFill>
          <a:ln cap="flat" cmpd="sng" w="9525">
            <a:solidFill>
              <a:srgbClr val="0020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rPr>
              <a:t>W = 0</a:t>
            </a:r>
            <a:endParaRPr sz="1000">
              <a:solidFill>
                <a:schemeClr val="lt1"/>
              </a:solidFill>
            </a:endParaRPr>
          </a:p>
          <a:p>
            <a:pPr indent="0" lvl="0" marL="0" rtl="0" algn="ctr">
              <a:spcBef>
                <a:spcPts val="0"/>
              </a:spcBef>
              <a:spcAft>
                <a:spcPts val="0"/>
              </a:spcAft>
              <a:buNone/>
            </a:pPr>
            <a:r>
              <a:rPr lang="zh-CN" sz="1000">
                <a:solidFill>
                  <a:schemeClr val="lt1"/>
                </a:solidFill>
              </a:rPr>
              <a:t>n = 1</a:t>
            </a:r>
            <a:endParaRPr sz="1000">
              <a:solidFill>
                <a:schemeClr val="lt1"/>
              </a:solidFill>
            </a:endParaRPr>
          </a:p>
          <a:p>
            <a:pPr indent="0" lvl="0" marL="0" rtl="0" algn="ctr">
              <a:spcBef>
                <a:spcPts val="0"/>
              </a:spcBef>
              <a:spcAft>
                <a:spcPts val="0"/>
              </a:spcAft>
              <a:buNone/>
            </a:pPr>
            <a:r>
              <a:rPr lang="zh-CN" sz="1000">
                <a:solidFill>
                  <a:schemeClr val="lt1"/>
                </a:solidFill>
              </a:rPr>
              <a:t>p = 15</a:t>
            </a:r>
            <a:endParaRPr sz="1000">
              <a:solidFill>
                <a:schemeClr val="lt1"/>
              </a:solidFill>
            </a:endParaRPr>
          </a:p>
        </p:txBody>
      </p:sp>
      <p:sp>
        <p:nvSpPr>
          <p:cNvPr id="102" name="Google Shape;102;p17"/>
          <p:cNvSpPr/>
          <p:nvPr/>
        </p:nvSpPr>
        <p:spPr>
          <a:xfrm>
            <a:off x="7166425" y="2641100"/>
            <a:ext cx="751200" cy="487200"/>
          </a:xfrm>
          <a:prstGeom prst="rect">
            <a:avLst/>
          </a:prstGeom>
          <a:solidFill>
            <a:srgbClr val="434343"/>
          </a:solidFill>
          <a:ln cap="flat" cmpd="sng" w="9525">
            <a:solidFill>
              <a:srgbClr val="0020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rPr>
              <a:t>W = 2</a:t>
            </a:r>
            <a:endParaRPr sz="1000">
              <a:solidFill>
                <a:schemeClr val="lt1"/>
              </a:solidFill>
            </a:endParaRPr>
          </a:p>
          <a:p>
            <a:pPr indent="0" lvl="0" marL="0" rtl="0" algn="ctr">
              <a:spcBef>
                <a:spcPts val="0"/>
              </a:spcBef>
              <a:spcAft>
                <a:spcPts val="0"/>
              </a:spcAft>
              <a:buNone/>
            </a:pPr>
            <a:r>
              <a:rPr lang="zh-CN" sz="1000">
                <a:solidFill>
                  <a:schemeClr val="lt1"/>
                </a:solidFill>
              </a:rPr>
              <a:t>n = 1</a:t>
            </a:r>
            <a:endParaRPr sz="1000">
              <a:solidFill>
                <a:schemeClr val="lt1"/>
              </a:solidFill>
            </a:endParaRPr>
          </a:p>
          <a:p>
            <a:pPr indent="0" lvl="0" marL="0" rtl="0" algn="ctr">
              <a:spcBef>
                <a:spcPts val="0"/>
              </a:spcBef>
              <a:spcAft>
                <a:spcPts val="0"/>
              </a:spcAft>
              <a:buNone/>
            </a:pPr>
            <a:r>
              <a:rPr lang="zh-CN" sz="1000">
                <a:solidFill>
                  <a:schemeClr val="lt1"/>
                </a:solidFill>
              </a:rPr>
              <a:t>p = 16</a:t>
            </a:r>
            <a:endParaRPr sz="1000">
              <a:solidFill>
                <a:schemeClr val="lt1"/>
              </a:solidFill>
            </a:endParaRPr>
          </a:p>
        </p:txBody>
      </p:sp>
      <p:sp>
        <p:nvSpPr>
          <p:cNvPr id="103" name="Google Shape;103;p17"/>
          <p:cNvSpPr/>
          <p:nvPr/>
        </p:nvSpPr>
        <p:spPr>
          <a:xfrm>
            <a:off x="8214375" y="2641100"/>
            <a:ext cx="751200" cy="487200"/>
          </a:xfrm>
          <a:prstGeom prst="rect">
            <a:avLst/>
          </a:prstGeom>
          <a:solidFill>
            <a:srgbClr val="434343"/>
          </a:solidFill>
          <a:ln cap="flat" cmpd="sng" w="9525">
            <a:solidFill>
              <a:srgbClr val="0020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rPr>
              <a:t>W = 0</a:t>
            </a:r>
            <a:endParaRPr sz="1000">
              <a:solidFill>
                <a:schemeClr val="lt1"/>
              </a:solidFill>
            </a:endParaRPr>
          </a:p>
          <a:p>
            <a:pPr indent="0" lvl="0" marL="0" rtl="0" algn="ctr">
              <a:spcBef>
                <a:spcPts val="0"/>
              </a:spcBef>
              <a:spcAft>
                <a:spcPts val="0"/>
              </a:spcAft>
              <a:buNone/>
            </a:pPr>
            <a:r>
              <a:rPr lang="zh-CN" sz="1000">
                <a:solidFill>
                  <a:schemeClr val="lt1"/>
                </a:solidFill>
              </a:rPr>
              <a:t>n = 1</a:t>
            </a:r>
            <a:endParaRPr sz="1000">
              <a:solidFill>
                <a:schemeClr val="lt1"/>
              </a:solidFill>
            </a:endParaRPr>
          </a:p>
          <a:p>
            <a:pPr indent="0" lvl="0" marL="0" rtl="0" algn="ctr">
              <a:spcBef>
                <a:spcPts val="0"/>
              </a:spcBef>
              <a:spcAft>
                <a:spcPts val="0"/>
              </a:spcAft>
              <a:buNone/>
            </a:pPr>
            <a:r>
              <a:rPr lang="zh-CN" sz="1000">
                <a:solidFill>
                  <a:schemeClr val="lt1"/>
                </a:solidFill>
              </a:rPr>
              <a:t>p = 15</a:t>
            </a:r>
            <a:endParaRPr sz="1000">
              <a:solidFill>
                <a:schemeClr val="lt1"/>
              </a:solidFill>
            </a:endParaRPr>
          </a:p>
        </p:txBody>
      </p:sp>
      <p:cxnSp>
        <p:nvCxnSpPr>
          <p:cNvPr id="104" name="Google Shape;104;p17"/>
          <p:cNvCxnSpPr>
            <a:stCxn id="88" idx="1"/>
            <a:endCxn id="99" idx="0"/>
          </p:cNvCxnSpPr>
          <p:nvPr/>
        </p:nvCxnSpPr>
        <p:spPr>
          <a:xfrm flipH="1">
            <a:off x="4218263" y="1721100"/>
            <a:ext cx="611700" cy="933000"/>
          </a:xfrm>
          <a:prstGeom prst="bentConnector2">
            <a:avLst/>
          </a:prstGeom>
          <a:noFill/>
          <a:ln cap="flat" cmpd="sng" w="28575">
            <a:solidFill>
              <a:schemeClr val="dk2"/>
            </a:solidFill>
            <a:prstDash val="solid"/>
            <a:round/>
            <a:headEnd len="med" w="med" type="none"/>
            <a:tailEnd len="med" w="med" type="triangle"/>
          </a:ln>
        </p:spPr>
      </p:cxnSp>
      <p:cxnSp>
        <p:nvCxnSpPr>
          <p:cNvPr id="105" name="Google Shape;105;p17"/>
          <p:cNvCxnSpPr>
            <a:stCxn id="88" idx="2"/>
            <a:endCxn id="100" idx="0"/>
          </p:cNvCxnSpPr>
          <p:nvPr/>
        </p:nvCxnSpPr>
        <p:spPr>
          <a:xfrm>
            <a:off x="5184863" y="1964700"/>
            <a:ext cx="16500" cy="689400"/>
          </a:xfrm>
          <a:prstGeom prst="straightConnector1">
            <a:avLst/>
          </a:prstGeom>
          <a:noFill/>
          <a:ln cap="flat" cmpd="sng" w="28575">
            <a:solidFill>
              <a:schemeClr val="dk2"/>
            </a:solidFill>
            <a:prstDash val="solid"/>
            <a:round/>
            <a:headEnd len="med" w="med" type="none"/>
            <a:tailEnd len="med" w="med" type="triangle"/>
          </a:ln>
        </p:spPr>
      </p:cxnSp>
      <p:cxnSp>
        <p:nvCxnSpPr>
          <p:cNvPr id="106" name="Google Shape;106;p17"/>
          <p:cNvCxnSpPr>
            <a:stCxn id="88" idx="3"/>
            <a:endCxn id="101" idx="0"/>
          </p:cNvCxnSpPr>
          <p:nvPr/>
        </p:nvCxnSpPr>
        <p:spPr>
          <a:xfrm>
            <a:off x="5539763" y="1721100"/>
            <a:ext cx="644100" cy="920100"/>
          </a:xfrm>
          <a:prstGeom prst="bentConnector2">
            <a:avLst/>
          </a:prstGeom>
          <a:noFill/>
          <a:ln cap="flat" cmpd="sng" w="28575">
            <a:solidFill>
              <a:schemeClr val="dk2"/>
            </a:solidFill>
            <a:prstDash val="solid"/>
            <a:round/>
            <a:headEnd len="med" w="med" type="none"/>
            <a:tailEnd len="med" w="med" type="triangle"/>
          </a:ln>
        </p:spPr>
      </p:cxnSp>
      <p:cxnSp>
        <p:nvCxnSpPr>
          <p:cNvPr id="107" name="Google Shape;107;p17"/>
          <p:cNvCxnSpPr>
            <a:stCxn id="89" idx="2"/>
            <a:endCxn id="102" idx="0"/>
          </p:cNvCxnSpPr>
          <p:nvPr/>
        </p:nvCxnSpPr>
        <p:spPr>
          <a:xfrm flipH="1">
            <a:off x="7542000" y="1925175"/>
            <a:ext cx="5400" cy="715800"/>
          </a:xfrm>
          <a:prstGeom prst="straightConnector1">
            <a:avLst/>
          </a:prstGeom>
          <a:noFill/>
          <a:ln cap="flat" cmpd="sng" w="28575">
            <a:solidFill>
              <a:schemeClr val="dk2"/>
            </a:solidFill>
            <a:prstDash val="solid"/>
            <a:round/>
            <a:headEnd len="med" w="med" type="none"/>
            <a:tailEnd len="med" w="med" type="triangle"/>
          </a:ln>
        </p:spPr>
      </p:cxnSp>
      <p:cxnSp>
        <p:nvCxnSpPr>
          <p:cNvPr id="108" name="Google Shape;108;p17"/>
          <p:cNvCxnSpPr>
            <a:stCxn id="89" idx="3"/>
            <a:endCxn id="103" idx="0"/>
          </p:cNvCxnSpPr>
          <p:nvPr/>
        </p:nvCxnSpPr>
        <p:spPr>
          <a:xfrm>
            <a:off x="7923000" y="1681575"/>
            <a:ext cx="666900" cy="959400"/>
          </a:xfrm>
          <a:prstGeom prst="bentConnector2">
            <a:avLst/>
          </a:prstGeom>
          <a:noFill/>
          <a:ln cap="flat" cmpd="sng" w="28575">
            <a:solidFill>
              <a:schemeClr val="dk2"/>
            </a:solidFill>
            <a:prstDash val="solid"/>
            <a:round/>
            <a:headEnd len="med" w="med" type="none"/>
            <a:tailEnd len="med" w="med" type="triangle"/>
          </a:ln>
        </p:spPr>
      </p:cxnSp>
      <p:cxnSp>
        <p:nvCxnSpPr>
          <p:cNvPr id="109" name="Google Shape;109;p17"/>
          <p:cNvCxnSpPr>
            <a:stCxn id="87" idx="1"/>
            <a:endCxn id="97" idx="0"/>
          </p:cNvCxnSpPr>
          <p:nvPr/>
        </p:nvCxnSpPr>
        <p:spPr>
          <a:xfrm flipH="1">
            <a:off x="977675" y="1721100"/>
            <a:ext cx="933300" cy="920100"/>
          </a:xfrm>
          <a:prstGeom prst="bentConnector2">
            <a:avLst/>
          </a:prstGeom>
          <a:noFill/>
          <a:ln cap="flat" cmpd="sng" w="28575">
            <a:solidFill>
              <a:srgbClr val="FF0000"/>
            </a:solidFill>
            <a:prstDash val="solid"/>
            <a:round/>
            <a:headEnd len="med" w="med" type="none"/>
            <a:tailEnd len="med" w="med" type="triangle"/>
          </a:ln>
        </p:spPr>
      </p:cxnSp>
      <p:sp>
        <p:nvSpPr>
          <p:cNvPr id="110" name="Google Shape;110;p17"/>
          <p:cNvSpPr txBox="1"/>
          <p:nvPr/>
        </p:nvSpPr>
        <p:spPr>
          <a:xfrm>
            <a:off x="8678775" y="1922375"/>
            <a:ext cx="3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zh-CN">
                <a:solidFill>
                  <a:schemeClr val="dk1"/>
                </a:solidFill>
                <a:highlight>
                  <a:srgbClr val="00FFFF"/>
                </a:highlight>
              </a:rPr>
              <a:t>i1</a:t>
            </a:r>
            <a:endParaRPr/>
          </a:p>
        </p:txBody>
      </p:sp>
      <p:cxnSp>
        <p:nvCxnSpPr>
          <p:cNvPr id="111" name="Google Shape;111;p17"/>
          <p:cNvCxnSpPr>
            <a:stCxn id="87" idx="3"/>
            <a:endCxn id="96" idx="0"/>
          </p:cNvCxnSpPr>
          <p:nvPr/>
        </p:nvCxnSpPr>
        <p:spPr>
          <a:xfrm>
            <a:off x="2662175" y="1721100"/>
            <a:ext cx="573000" cy="933000"/>
          </a:xfrm>
          <a:prstGeom prst="bentConnector2">
            <a:avLst/>
          </a:prstGeom>
          <a:noFill/>
          <a:ln cap="flat" cmpd="sng" w="28575">
            <a:solidFill>
              <a:schemeClr val="dk2"/>
            </a:solidFill>
            <a:prstDash val="solid"/>
            <a:round/>
            <a:headEnd len="med" w="med" type="none"/>
            <a:tailEnd len="med" w="med" type="triangle"/>
          </a:ln>
        </p:spPr>
      </p:cxnSp>
      <p:sp>
        <p:nvSpPr>
          <p:cNvPr id="112" name="Google Shape;112;p17"/>
          <p:cNvSpPr/>
          <p:nvPr/>
        </p:nvSpPr>
        <p:spPr>
          <a:xfrm>
            <a:off x="3842725" y="3833800"/>
            <a:ext cx="751200" cy="487200"/>
          </a:xfrm>
          <a:prstGeom prst="rect">
            <a:avLst/>
          </a:prstGeom>
          <a:solidFill>
            <a:srgbClr val="434343"/>
          </a:solidFill>
          <a:ln cap="flat" cmpd="sng" w="9525">
            <a:solidFill>
              <a:srgbClr val="0020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rPr>
              <a:t>W = 0</a:t>
            </a:r>
            <a:endParaRPr sz="1000">
              <a:solidFill>
                <a:schemeClr val="lt1"/>
              </a:solidFill>
            </a:endParaRPr>
          </a:p>
          <a:p>
            <a:pPr indent="0" lvl="0" marL="0" rtl="0" algn="ctr">
              <a:spcBef>
                <a:spcPts val="0"/>
              </a:spcBef>
              <a:spcAft>
                <a:spcPts val="0"/>
              </a:spcAft>
              <a:buNone/>
            </a:pPr>
            <a:r>
              <a:rPr lang="zh-CN" sz="1000">
                <a:solidFill>
                  <a:schemeClr val="lt1"/>
                </a:solidFill>
              </a:rPr>
              <a:t>n = 0</a:t>
            </a:r>
            <a:endParaRPr sz="1000">
              <a:solidFill>
                <a:schemeClr val="lt1"/>
              </a:solidFill>
            </a:endParaRPr>
          </a:p>
          <a:p>
            <a:pPr indent="0" lvl="0" marL="0" rtl="0" algn="ctr">
              <a:spcBef>
                <a:spcPts val="0"/>
              </a:spcBef>
              <a:spcAft>
                <a:spcPts val="0"/>
              </a:spcAft>
              <a:buNone/>
            </a:pPr>
            <a:r>
              <a:rPr lang="zh-CN" sz="1000">
                <a:solidFill>
                  <a:schemeClr val="lt1"/>
                </a:solidFill>
              </a:rPr>
              <a:t>p = 20</a:t>
            </a:r>
            <a:endParaRPr sz="1000">
              <a:solidFill>
                <a:schemeClr val="lt1"/>
              </a:solidFill>
            </a:endParaRPr>
          </a:p>
        </p:txBody>
      </p:sp>
      <p:cxnSp>
        <p:nvCxnSpPr>
          <p:cNvPr id="113" name="Google Shape;113;p17"/>
          <p:cNvCxnSpPr>
            <a:stCxn id="87" idx="2"/>
            <a:endCxn id="98" idx="0"/>
          </p:cNvCxnSpPr>
          <p:nvPr/>
        </p:nvCxnSpPr>
        <p:spPr>
          <a:xfrm flipH="1" rot="-5400000">
            <a:off x="1948625" y="2302650"/>
            <a:ext cx="676500" cy="600"/>
          </a:xfrm>
          <a:prstGeom prst="bentConnector3">
            <a:avLst>
              <a:gd fmla="val 49992" name="adj1"/>
            </a:avLst>
          </a:prstGeom>
          <a:noFill/>
          <a:ln cap="flat" cmpd="sng" w="28575">
            <a:solidFill>
              <a:schemeClr val="dk2"/>
            </a:solidFill>
            <a:prstDash val="solid"/>
            <a:round/>
            <a:headEnd len="med" w="med" type="none"/>
            <a:tailEnd len="med" w="med" type="triangle"/>
          </a:ln>
        </p:spPr>
      </p:cxnSp>
      <p:sp>
        <p:nvSpPr>
          <p:cNvPr id="114" name="Google Shape;114;p17"/>
          <p:cNvSpPr/>
          <p:nvPr/>
        </p:nvSpPr>
        <p:spPr>
          <a:xfrm>
            <a:off x="1110125" y="3850800"/>
            <a:ext cx="751200" cy="487200"/>
          </a:xfrm>
          <a:prstGeom prst="rect">
            <a:avLst/>
          </a:prstGeom>
          <a:solidFill>
            <a:srgbClr val="434343"/>
          </a:solidFill>
          <a:ln cap="flat" cmpd="sng" w="9525">
            <a:solidFill>
              <a:srgbClr val="0020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rPr>
              <a:t>W = 0</a:t>
            </a:r>
            <a:endParaRPr sz="1000">
              <a:solidFill>
                <a:schemeClr val="lt1"/>
              </a:solidFill>
            </a:endParaRPr>
          </a:p>
          <a:p>
            <a:pPr indent="0" lvl="0" marL="0" rtl="0" algn="ctr">
              <a:spcBef>
                <a:spcPts val="0"/>
              </a:spcBef>
              <a:spcAft>
                <a:spcPts val="0"/>
              </a:spcAft>
              <a:buNone/>
            </a:pPr>
            <a:r>
              <a:rPr lang="zh-CN" sz="1000">
                <a:solidFill>
                  <a:schemeClr val="lt1"/>
                </a:solidFill>
              </a:rPr>
              <a:t>n = 0</a:t>
            </a:r>
            <a:endParaRPr sz="1000">
              <a:solidFill>
                <a:schemeClr val="lt1"/>
              </a:solidFill>
            </a:endParaRPr>
          </a:p>
          <a:p>
            <a:pPr indent="0" lvl="0" marL="0" rtl="0" algn="ctr">
              <a:spcBef>
                <a:spcPts val="0"/>
              </a:spcBef>
              <a:spcAft>
                <a:spcPts val="0"/>
              </a:spcAft>
              <a:buNone/>
            </a:pPr>
            <a:r>
              <a:rPr lang="zh-CN" sz="1000">
                <a:solidFill>
                  <a:schemeClr val="lt1"/>
                </a:solidFill>
              </a:rPr>
              <a:t>P = 20</a:t>
            </a:r>
            <a:endParaRPr sz="1000">
              <a:solidFill>
                <a:schemeClr val="lt1"/>
              </a:solidFill>
            </a:endParaRPr>
          </a:p>
        </p:txBody>
      </p:sp>
      <p:sp>
        <p:nvSpPr>
          <p:cNvPr id="115" name="Google Shape;115;p17"/>
          <p:cNvSpPr/>
          <p:nvPr/>
        </p:nvSpPr>
        <p:spPr>
          <a:xfrm>
            <a:off x="107825" y="3850800"/>
            <a:ext cx="751200" cy="487200"/>
          </a:xfrm>
          <a:prstGeom prst="rect">
            <a:avLst/>
          </a:prstGeom>
          <a:solidFill>
            <a:srgbClr val="FF0000"/>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rPr>
              <a:t>W = 2</a:t>
            </a:r>
            <a:endParaRPr sz="1000">
              <a:solidFill>
                <a:schemeClr val="lt1"/>
              </a:solidFill>
            </a:endParaRPr>
          </a:p>
          <a:p>
            <a:pPr indent="0" lvl="0" marL="0" rtl="0" algn="ctr">
              <a:spcBef>
                <a:spcPts val="0"/>
              </a:spcBef>
              <a:spcAft>
                <a:spcPts val="0"/>
              </a:spcAft>
              <a:buNone/>
            </a:pPr>
            <a:r>
              <a:rPr lang="zh-CN" sz="1000">
                <a:solidFill>
                  <a:schemeClr val="lt1"/>
                </a:solidFill>
              </a:rPr>
              <a:t>n = 0</a:t>
            </a:r>
            <a:endParaRPr sz="1000">
              <a:solidFill>
                <a:schemeClr val="lt1"/>
              </a:solidFill>
            </a:endParaRPr>
          </a:p>
          <a:p>
            <a:pPr indent="0" lvl="0" marL="0" rtl="0" algn="ctr">
              <a:spcBef>
                <a:spcPts val="0"/>
              </a:spcBef>
              <a:spcAft>
                <a:spcPts val="0"/>
              </a:spcAft>
              <a:buNone/>
            </a:pPr>
            <a:r>
              <a:rPr lang="zh-CN" sz="1000">
                <a:solidFill>
                  <a:schemeClr val="lt1"/>
                </a:solidFill>
              </a:rPr>
              <a:t>p = 21</a:t>
            </a:r>
            <a:endParaRPr sz="1000">
              <a:solidFill>
                <a:schemeClr val="lt1"/>
              </a:solidFill>
            </a:endParaRPr>
          </a:p>
        </p:txBody>
      </p:sp>
      <p:sp>
        <p:nvSpPr>
          <p:cNvPr id="116" name="Google Shape;116;p17"/>
          <p:cNvSpPr/>
          <p:nvPr/>
        </p:nvSpPr>
        <p:spPr>
          <a:xfrm>
            <a:off x="1921475" y="3850800"/>
            <a:ext cx="751200" cy="487200"/>
          </a:xfrm>
          <a:prstGeom prst="rect">
            <a:avLst/>
          </a:prstGeom>
          <a:solidFill>
            <a:srgbClr val="434343"/>
          </a:solidFill>
          <a:ln cap="flat" cmpd="sng" w="9525">
            <a:solidFill>
              <a:srgbClr val="0020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rPr>
              <a:t>W = 0</a:t>
            </a:r>
            <a:endParaRPr sz="1000">
              <a:solidFill>
                <a:schemeClr val="lt1"/>
              </a:solidFill>
            </a:endParaRPr>
          </a:p>
          <a:p>
            <a:pPr indent="0" lvl="0" marL="0" rtl="0" algn="ctr">
              <a:spcBef>
                <a:spcPts val="0"/>
              </a:spcBef>
              <a:spcAft>
                <a:spcPts val="0"/>
              </a:spcAft>
              <a:buNone/>
            </a:pPr>
            <a:r>
              <a:rPr lang="zh-CN" sz="1000">
                <a:solidFill>
                  <a:schemeClr val="lt1"/>
                </a:solidFill>
              </a:rPr>
              <a:t>n = 0</a:t>
            </a:r>
            <a:endParaRPr sz="1000">
              <a:solidFill>
                <a:schemeClr val="lt1"/>
              </a:solidFill>
            </a:endParaRPr>
          </a:p>
          <a:p>
            <a:pPr indent="0" lvl="0" marL="0" rtl="0" algn="ctr">
              <a:spcBef>
                <a:spcPts val="0"/>
              </a:spcBef>
              <a:spcAft>
                <a:spcPts val="0"/>
              </a:spcAft>
              <a:buNone/>
            </a:pPr>
            <a:r>
              <a:rPr lang="zh-CN" sz="1000">
                <a:solidFill>
                  <a:schemeClr val="lt1"/>
                </a:solidFill>
              </a:rPr>
              <a:t>p = 20</a:t>
            </a:r>
            <a:endParaRPr sz="1000">
              <a:solidFill>
                <a:schemeClr val="lt1"/>
              </a:solidFill>
            </a:endParaRPr>
          </a:p>
        </p:txBody>
      </p:sp>
      <p:sp>
        <p:nvSpPr>
          <p:cNvPr id="117" name="Google Shape;117;p17"/>
          <p:cNvSpPr txBox="1"/>
          <p:nvPr/>
        </p:nvSpPr>
        <p:spPr>
          <a:xfrm>
            <a:off x="977675" y="1922375"/>
            <a:ext cx="3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highlight>
                  <a:schemeClr val="accent6"/>
                </a:highlight>
              </a:rPr>
              <a:t>i0</a:t>
            </a:r>
            <a:endParaRPr>
              <a:highlight>
                <a:schemeClr val="accent6"/>
              </a:highlight>
            </a:endParaRPr>
          </a:p>
        </p:txBody>
      </p:sp>
      <p:sp>
        <p:nvSpPr>
          <p:cNvPr id="118" name="Google Shape;118;p17"/>
          <p:cNvSpPr txBox="1"/>
          <p:nvPr/>
        </p:nvSpPr>
        <p:spPr>
          <a:xfrm>
            <a:off x="107825" y="3167588"/>
            <a:ext cx="3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highlight>
                  <a:schemeClr val="accent6"/>
                </a:highlight>
              </a:rPr>
              <a:t>i0</a:t>
            </a:r>
            <a:endParaRPr>
              <a:highlight>
                <a:schemeClr val="accent6"/>
              </a:highlight>
            </a:endParaRPr>
          </a:p>
        </p:txBody>
      </p:sp>
      <p:sp>
        <p:nvSpPr>
          <p:cNvPr id="119" name="Google Shape;119;p17"/>
          <p:cNvSpPr txBox="1"/>
          <p:nvPr/>
        </p:nvSpPr>
        <p:spPr>
          <a:xfrm>
            <a:off x="7161000" y="2009250"/>
            <a:ext cx="3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highlight>
                  <a:schemeClr val="accent6"/>
                </a:highlight>
              </a:rPr>
              <a:t>i0</a:t>
            </a:r>
            <a:endParaRPr>
              <a:highlight>
                <a:schemeClr val="accent6"/>
              </a:highlight>
            </a:endParaRPr>
          </a:p>
        </p:txBody>
      </p:sp>
      <p:sp>
        <p:nvSpPr>
          <p:cNvPr id="120" name="Google Shape;120;p17"/>
          <p:cNvSpPr txBox="1"/>
          <p:nvPr/>
        </p:nvSpPr>
        <p:spPr>
          <a:xfrm>
            <a:off x="3809450" y="3219750"/>
            <a:ext cx="3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highlight>
                  <a:schemeClr val="accent6"/>
                </a:highlight>
              </a:rPr>
              <a:t>i0</a:t>
            </a:r>
            <a:endParaRPr>
              <a:highlight>
                <a:schemeClr val="accent6"/>
              </a:highlight>
            </a:endParaRPr>
          </a:p>
        </p:txBody>
      </p:sp>
      <p:sp>
        <p:nvSpPr>
          <p:cNvPr id="121" name="Google Shape;121;p17"/>
          <p:cNvSpPr txBox="1"/>
          <p:nvPr/>
        </p:nvSpPr>
        <p:spPr>
          <a:xfrm>
            <a:off x="3849575" y="1922363"/>
            <a:ext cx="3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highlight>
                  <a:schemeClr val="accent6"/>
                </a:highlight>
              </a:rPr>
              <a:t>i0</a:t>
            </a:r>
            <a:endParaRPr>
              <a:highlight>
                <a:schemeClr val="accent6"/>
              </a:highlight>
            </a:endParaRPr>
          </a:p>
        </p:txBody>
      </p:sp>
      <p:cxnSp>
        <p:nvCxnSpPr>
          <p:cNvPr id="122" name="Google Shape;122;p17"/>
          <p:cNvCxnSpPr>
            <a:stCxn id="97" idx="1"/>
            <a:endCxn id="115" idx="0"/>
          </p:cNvCxnSpPr>
          <p:nvPr/>
        </p:nvCxnSpPr>
        <p:spPr>
          <a:xfrm flipH="1">
            <a:off x="483350" y="2884700"/>
            <a:ext cx="118800" cy="966000"/>
          </a:xfrm>
          <a:prstGeom prst="bentConnector2">
            <a:avLst/>
          </a:prstGeom>
          <a:noFill/>
          <a:ln cap="flat" cmpd="sng" w="28575">
            <a:solidFill>
              <a:srgbClr val="FF0000"/>
            </a:solidFill>
            <a:prstDash val="solid"/>
            <a:round/>
            <a:headEnd len="med" w="med" type="none"/>
            <a:tailEnd len="med" w="med" type="triangle"/>
          </a:ln>
        </p:spPr>
      </p:cxnSp>
      <p:cxnSp>
        <p:nvCxnSpPr>
          <p:cNvPr id="123" name="Google Shape;123;p17"/>
          <p:cNvCxnSpPr>
            <a:stCxn id="99" idx="2"/>
            <a:endCxn id="112" idx="0"/>
          </p:cNvCxnSpPr>
          <p:nvPr/>
        </p:nvCxnSpPr>
        <p:spPr>
          <a:xfrm>
            <a:off x="4218313" y="3141350"/>
            <a:ext cx="0" cy="692400"/>
          </a:xfrm>
          <a:prstGeom prst="straightConnector1">
            <a:avLst/>
          </a:prstGeom>
          <a:noFill/>
          <a:ln cap="flat" cmpd="sng" w="28575">
            <a:solidFill>
              <a:schemeClr val="dk2"/>
            </a:solidFill>
            <a:prstDash val="solid"/>
            <a:round/>
            <a:headEnd len="med" w="med" type="none"/>
            <a:tailEnd len="med" w="med" type="triangle"/>
          </a:ln>
        </p:spPr>
      </p:cxnSp>
      <p:cxnSp>
        <p:nvCxnSpPr>
          <p:cNvPr id="124" name="Google Shape;124;p17"/>
          <p:cNvCxnSpPr>
            <a:stCxn id="97" idx="3"/>
            <a:endCxn id="114" idx="0"/>
          </p:cNvCxnSpPr>
          <p:nvPr/>
        </p:nvCxnSpPr>
        <p:spPr>
          <a:xfrm>
            <a:off x="1353350" y="2884700"/>
            <a:ext cx="132300" cy="966000"/>
          </a:xfrm>
          <a:prstGeom prst="bentConnector2">
            <a:avLst/>
          </a:prstGeom>
          <a:noFill/>
          <a:ln cap="flat" cmpd="sng" w="28575">
            <a:solidFill>
              <a:schemeClr val="dk2"/>
            </a:solidFill>
            <a:prstDash val="solid"/>
            <a:round/>
            <a:headEnd len="med" w="med" type="none"/>
            <a:tailEnd len="med" w="med" type="triangle"/>
          </a:ln>
        </p:spPr>
      </p:cxnSp>
      <p:cxnSp>
        <p:nvCxnSpPr>
          <p:cNvPr id="125" name="Google Shape;125;p17"/>
          <p:cNvCxnSpPr>
            <a:stCxn id="98" idx="2"/>
            <a:endCxn id="116" idx="0"/>
          </p:cNvCxnSpPr>
          <p:nvPr/>
        </p:nvCxnSpPr>
        <p:spPr>
          <a:xfrm>
            <a:off x="2286563" y="3128288"/>
            <a:ext cx="10500" cy="722400"/>
          </a:xfrm>
          <a:prstGeom prst="straightConnector1">
            <a:avLst/>
          </a:prstGeom>
          <a:noFill/>
          <a:ln cap="flat" cmpd="sng" w="28575">
            <a:solidFill>
              <a:schemeClr val="dk2"/>
            </a:solidFill>
            <a:prstDash val="solid"/>
            <a:round/>
            <a:headEnd len="med" w="med" type="none"/>
            <a:tailEnd len="med" w="med" type="triangle"/>
          </a:ln>
        </p:spPr>
      </p:cxnSp>
      <p:sp>
        <p:nvSpPr>
          <p:cNvPr id="126" name="Google Shape;126;p17"/>
          <p:cNvSpPr txBox="1"/>
          <p:nvPr/>
        </p:nvSpPr>
        <p:spPr>
          <a:xfrm>
            <a:off x="1958638" y="3219750"/>
            <a:ext cx="3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highlight>
                  <a:schemeClr val="accent6"/>
                </a:highlight>
              </a:rPr>
              <a:t>i0</a:t>
            </a:r>
            <a:endParaRPr>
              <a:highlight>
                <a:schemeClr val="accent6"/>
              </a:highlight>
            </a:endParaRPr>
          </a:p>
        </p:txBody>
      </p:sp>
      <p:sp>
        <p:nvSpPr>
          <p:cNvPr id="127" name="Google Shape;127;p17"/>
          <p:cNvSpPr txBox="1"/>
          <p:nvPr/>
        </p:nvSpPr>
        <p:spPr>
          <a:xfrm>
            <a:off x="1195400" y="3167600"/>
            <a:ext cx="44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highlight>
                  <a:srgbClr val="00FFFF"/>
                </a:highlight>
              </a:rPr>
              <a:t>i1</a:t>
            </a:r>
            <a:endParaRPr>
              <a:highlight>
                <a:srgbClr val="00FFFF"/>
              </a:highlight>
            </a:endParaRPr>
          </a:p>
        </p:txBody>
      </p:sp>
      <p:sp>
        <p:nvSpPr>
          <p:cNvPr id="128" name="Google Shape;128;p17"/>
          <p:cNvSpPr txBox="1"/>
          <p:nvPr/>
        </p:nvSpPr>
        <p:spPr>
          <a:xfrm>
            <a:off x="5244238" y="2009250"/>
            <a:ext cx="44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highlight>
                  <a:srgbClr val="00FFFF"/>
                </a:highlight>
              </a:rPr>
              <a:t>i1</a:t>
            </a:r>
            <a:endParaRPr>
              <a:highlight>
                <a:srgbClr val="00FFFF"/>
              </a:highlight>
            </a:endParaRPr>
          </a:p>
        </p:txBody>
      </p:sp>
      <p:sp>
        <p:nvSpPr>
          <p:cNvPr id="129" name="Google Shape;129;p17"/>
          <p:cNvSpPr txBox="1"/>
          <p:nvPr/>
        </p:nvSpPr>
        <p:spPr>
          <a:xfrm>
            <a:off x="6243713" y="1958325"/>
            <a:ext cx="3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highlight>
                  <a:srgbClr val="FF00FF"/>
                </a:highlight>
              </a:rPr>
              <a:t>i2</a:t>
            </a:r>
            <a:endParaRPr>
              <a:highlight>
                <a:srgbClr val="FF00FF"/>
              </a:highlight>
            </a:endParaRPr>
          </a:p>
        </p:txBody>
      </p:sp>
      <p:sp>
        <p:nvSpPr>
          <p:cNvPr id="130" name="Google Shape;130;p17"/>
          <p:cNvSpPr txBox="1"/>
          <p:nvPr/>
        </p:nvSpPr>
        <p:spPr>
          <a:xfrm>
            <a:off x="3187463" y="1865700"/>
            <a:ext cx="3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highlight>
                  <a:srgbClr val="FF00FF"/>
                </a:highlight>
              </a:rPr>
              <a:t>i2</a:t>
            </a:r>
            <a:endParaRPr>
              <a:highlight>
                <a:srgbClr val="FF00FF"/>
              </a:highlight>
            </a:endParaRPr>
          </a:p>
        </p:txBody>
      </p:sp>
      <p:sp>
        <p:nvSpPr>
          <p:cNvPr id="131" name="Google Shape;131;p17"/>
          <p:cNvSpPr txBox="1"/>
          <p:nvPr/>
        </p:nvSpPr>
        <p:spPr>
          <a:xfrm>
            <a:off x="1917550" y="1981050"/>
            <a:ext cx="44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highlight>
                  <a:srgbClr val="00FFFF"/>
                </a:highlight>
              </a:rPr>
              <a:t>i1</a:t>
            </a:r>
            <a:endParaRPr>
              <a:highlight>
                <a:srgbClr val="00FFFF"/>
              </a:highlight>
            </a:endParaRPr>
          </a:p>
        </p:txBody>
      </p:sp>
      <p:pic>
        <p:nvPicPr>
          <p:cNvPr id="132" name="Google Shape;132;p17"/>
          <p:cNvPicPr preferRelativeResize="0"/>
          <p:nvPr/>
        </p:nvPicPr>
        <p:blipFill>
          <a:blip r:embed="rId3">
            <a:alphaModFix/>
          </a:blip>
          <a:stretch>
            <a:fillRect/>
          </a:stretch>
        </p:blipFill>
        <p:spPr>
          <a:xfrm>
            <a:off x="5763963" y="3472913"/>
            <a:ext cx="3152775" cy="1019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txBox="1"/>
          <p:nvPr>
            <p:ph type="title"/>
          </p:nvPr>
        </p:nvSpPr>
        <p:spPr>
          <a:xfrm>
            <a:off x="305000" y="187825"/>
            <a:ext cx="73344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zh-CN" sz="2800">
                <a:solidFill>
                  <a:srgbClr val="002060"/>
                </a:solidFill>
              </a:rPr>
              <a:t>Dynamic Programming Algorithm</a:t>
            </a:r>
            <a:endParaRPr sz="2800">
              <a:solidFill>
                <a:srgbClr val="002060"/>
              </a:solidFill>
            </a:endParaRPr>
          </a:p>
        </p:txBody>
      </p:sp>
      <p:pic>
        <p:nvPicPr>
          <p:cNvPr id="138" name="Google Shape;138;p18"/>
          <p:cNvPicPr preferRelativeResize="0"/>
          <p:nvPr/>
        </p:nvPicPr>
        <p:blipFill>
          <a:blip r:embed="rId3">
            <a:alphaModFix/>
          </a:blip>
          <a:stretch>
            <a:fillRect/>
          </a:stretch>
        </p:blipFill>
        <p:spPr>
          <a:xfrm>
            <a:off x="1880263" y="612538"/>
            <a:ext cx="5383475" cy="3918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txBox="1"/>
          <p:nvPr>
            <p:ph type="title"/>
          </p:nvPr>
        </p:nvSpPr>
        <p:spPr>
          <a:xfrm>
            <a:off x="305000" y="187825"/>
            <a:ext cx="73344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zh-CN" sz="2800">
                <a:solidFill>
                  <a:srgbClr val="002060"/>
                </a:solidFill>
              </a:rPr>
              <a:t>Dynamic Programming Algorithm</a:t>
            </a:r>
            <a:endParaRPr sz="2800">
              <a:solidFill>
                <a:srgbClr val="002060"/>
              </a:solidFill>
            </a:endParaRPr>
          </a:p>
        </p:txBody>
      </p:sp>
      <p:pic>
        <p:nvPicPr>
          <p:cNvPr id="144" name="Google Shape;144;p19"/>
          <p:cNvPicPr preferRelativeResize="0"/>
          <p:nvPr/>
        </p:nvPicPr>
        <p:blipFill>
          <a:blip r:embed="rId3">
            <a:alphaModFix/>
          </a:blip>
          <a:stretch>
            <a:fillRect/>
          </a:stretch>
        </p:blipFill>
        <p:spPr>
          <a:xfrm>
            <a:off x="152400" y="1364788"/>
            <a:ext cx="8839199" cy="24139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txBox="1"/>
          <p:nvPr>
            <p:ph type="title"/>
          </p:nvPr>
        </p:nvSpPr>
        <p:spPr>
          <a:xfrm>
            <a:off x="305000" y="187825"/>
            <a:ext cx="73344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zh-CN" sz="2800">
                <a:solidFill>
                  <a:srgbClr val="002060"/>
                </a:solidFill>
              </a:rPr>
              <a:t>Dynamic Programming Algorithm</a:t>
            </a:r>
            <a:endParaRPr sz="2800">
              <a:solidFill>
                <a:srgbClr val="002060"/>
              </a:solidFill>
            </a:endParaRPr>
          </a:p>
        </p:txBody>
      </p:sp>
      <p:pic>
        <p:nvPicPr>
          <p:cNvPr id="150" name="Google Shape;150;p20"/>
          <p:cNvPicPr preferRelativeResize="0"/>
          <p:nvPr/>
        </p:nvPicPr>
        <p:blipFill>
          <a:blip r:embed="rId3">
            <a:alphaModFix/>
          </a:blip>
          <a:stretch>
            <a:fillRect/>
          </a:stretch>
        </p:blipFill>
        <p:spPr>
          <a:xfrm>
            <a:off x="795338" y="1171575"/>
            <a:ext cx="7553325" cy="2800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305000" y="187825"/>
            <a:ext cx="73344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zh-CN" sz="2800">
                <a:solidFill>
                  <a:srgbClr val="002060"/>
                </a:solidFill>
              </a:rPr>
              <a:t>Code Implementation &amp; Results</a:t>
            </a:r>
            <a:endParaRPr sz="2800">
              <a:solidFill>
                <a:srgbClr val="002060"/>
              </a:solidFill>
            </a:endParaRPr>
          </a:p>
        </p:txBody>
      </p:sp>
      <p:pic>
        <p:nvPicPr>
          <p:cNvPr id="156" name="Google Shape;156;p21"/>
          <p:cNvPicPr preferRelativeResize="0"/>
          <p:nvPr/>
        </p:nvPicPr>
        <p:blipFill rotWithShape="1">
          <a:blip r:embed="rId3">
            <a:alphaModFix/>
          </a:blip>
          <a:srcRect b="1555" l="0" r="0" t="0"/>
          <a:stretch/>
        </p:blipFill>
        <p:spPr>
          <a:xfrm>
            <a:off x="5600950" y="804575"/>
            <a:ext cx="2749875" cy="1581600"/>
          </a:xfrm>
          <a:prstGeom prst="rect">
            <a:avLst/>
          </a:prstGeom>
          <a:noFill/>
          <a:ln>
            <a:noFill/>
          </a:ln>
        </p:spPr>
      </p:pic>
      <p:pic>
        <p:nvPicPr>
          <p:cNvPr id="157" name="Google Shape;157;p21"/>
          <p:cNvPicPr preferRelativeResize="0"/>
          <p:nvPr/>
        </p:nvPicPr>
        <p:blipFill>
          <a:blip r:embed="rId4">
            <a:alphaModFix/>
          </a:blip>
          <a:stretch>
            <a:fillRect/>
          </a:stretch>
        </p:blipFill>
        <p:spPr>
          <a:xfrm>
            <a:off x="152400" y="1100000"/>
            <a:ext cx="4648200" cy="1323975"/>
          </a:xfrm>
          <a:prstGeom prst="rect">
            <a:avLst/>
          </a:prstGeom>
          <a:noFill/>
          <a:ln>
            <a:noFill/>
          </a:ln>
        </p:spPr>
      </p:pic>
      <p:pic>
        <p:nvPicPr>
          <p:cNvPr id="158" name="Google Shape;158;p21"/>
          <p:cNvPicPr preferRelativeResize="0"/>
          <p:nvPr/>
        </p:nvPicPr>
        <p:blipFill>
          <a:blip r:embed="rId5">
            <a:alphaModFix/>
          </a:blip>
          <a:stretch>
            <a:fillRect/>
          </a:stretch>
        </p:blipFill>
        <p:spPr>
          <a:xfrm>
            <a:off x="209550" y="2818625"/>
            <a:ext cx="4533900" cy="1409700"/>
          </a:xfrm>
          <a:prstGeom prst="rect">
            <a:avLst/>
          </a:prstGeom>
          <a:noFill/>
          <a:ln>
            <a:noFill/>
          </a:ln>
        </p:spPr>
      </p:pic>
      <p:sp>
        <p:nvSpPr>
          <p:cNvPr id="159" name="Google Shape;159;p21"/>
          <p:cNvSpPr txBox="1"/>
          <p:nvPr/>
        </p:nvSpPr>
        <p:spPr>
          <a:xfrm>
            <a:off x="305000" y="833675"/>
            <a:ext cx="5187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b="1" lang="zh-CN" sz="1700">
                <a:solidFill>
                  <a:srgbClr val="980000"/>
                </a:solidFill>
              </a:rPr>
              <a:t>(a)</a:t>
            </a:r>
            <a:endParaRPr/>
          </a:p>
        </p:txBody>
      </p:sp>
      <p:sp>
        <p:nvSpPr>
          <p:cNvPr id="160" name="Google Shape;160;p21"/>
          <p:cNvSpPr txBox="1"/>
          <p:nvPr/>
        </p:nvSpPr>
        <p:spPr>
          <a:xfrm>
            <a:off x="305000" y="2571750"/>
            <a:ext cx="5187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b="1" lang="zh-CN" sz="1700">
                <a:solidFill>
                  <a:srgbClr val="980000"/>
                </a:solidFill>
              </a:rPr>
              <a:t>(b)</a:t>
            </a:r>
            <a:endParaRPr/>
          </a:p>
        </p:txBody>
      </p:sp>
      <p:pic>
        <p:nvPicPr>
          <p:cNvPr id="161" name="Google Shape;161;p21"/>
          <p:cNvPicPr preferRelativeResize="0"/>
          <p:nvPr/>
        </p:nvPicPr>
        <p:blipFill>
          <a:blip r:embed="rId6">
            <a:alphaModFix/>
          </a:blip>
          <a:stretch>
            <a:fillRect/>
          </a:stretch>
        </p:blipFill>
        <p:spPr>
          <a:xfrm>
            <a:off x="5276950" y="2571837"/>
            <a:ext cx="3397851" cy="1853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idx="12" type="sldNum"/>
          </p:nvPr>
        </p:nvSpPr>
        <p:spPr>
          <a:xfrm>
            <a:off x="8470392" y="4427745"/>
            <a:ext cx="161400" cy="184800"/>
          </a:xfrm>
          <a:prstGeom prst="rect">
            <a:avLst/>
          </a:prstGeom>
          <a:noFill/>
          <a:ln>
            <a:noFill/>
          </a:ln>
        </p:spPr>
        <p:txBody>
          <a:bodyPr anchorCtr="0" anchor="t" bIns="0" lIns="0" spcFirstLastPara="1" rIns="0" wrap="square" tIns="0">
            <a:spAutoFit/>
          </a:bodyPr>
          <a:lstStyle/>
          <a:p>
            <a:pPr indent="0" lvl="0" marL="38100" rtl="0" algn="l">
              <a:spcBef>
                <a:spcPts val="0"/>
              </a:spcBef>
              <a:spcAft>
                <a:spcPts val="0"/>
              </a:spcAft>
              <a:buClr>
                <a:srgbClr val="000000"/>
              </a:buClr>
              <a:buFont typeface="Arial"/>
              <a:buNone/>
            </a:pPr>
            <a:fld id="{00000000-1234-1234-1234-123412341234}" type="slidenum">
              <a:rPr lang="zh-CN"/>
              <a:t>‹#›</a:t>
            </a:fld>
            <a:endParaRPr sz="1000">
              <a:solidFill>
                <a:schemeClr val="dk2"/>
              </a:solidFill>
            </a:endParaRPr>
          </a:p>
        </p:txBody>
      </p:sp>
      <p:sp>
        <p:nvSpPr>
          <p:cNvPr id="167" name="Google Shape;167;p22"/>
          <p:cNvSpPr txBox="1"/>
          <p:nvPr>
            <p:ph type="title"/>
          </p:nvPr>
        </p:nvSpPr>
        <p:spPr>
          <a:xfrm>
            <a:off x="1903650" y="980200"/>
            <a:ext cx="5336700" cy="149040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lang="zh-CN" sz="4800">
                <a:solidFill>
                  <a:srgbClr val="002060"/>
                </a:solidFill>
              </a:rPr>
              <a:t>THANK YOU FOR YOUR TIME!</a:t>
            </a:r>
            <a:endParaRPr sz="4800">
              <a:solidFill>
                <a:srgbClr val="002060"/>
              </a:solidFill>
            </a:endParaRPr>
          </a:p>
        </p:txBody>
      </p:sp>
      <p:pic>
        <p:nvPicPr>
          <p:cNvPr id="168" name="Google Shape;168;p22"/>
          <p:cNvPicPr preferRelativeResize="0"/>
          <p:nvPr/>
        </p:nvPicPr>
        <p:blipFill>
          <a:blip r:embed="rId3">
            <a:alphaModFix/>
          </a:blip>
          <a:stretch>
            <a:fillRect/>
          </a:stretch>
        </p:blipFill>
        <p:spPr>
          <a:xfrm>
            <a:off x="3966300" y="2571750"/>
            <a:ext cx="1211400" cy="1211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